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62" r:id="rId3"/>
    <p:sldId id="289" r:id="rId4"/>
    <p:sldId id="265" r:id="rId5"/>
    <p:sldId id="288" r:id="rId6"/>
    <p:sldId id="284" r:id="rId7"/>
    <p:sldId id="290" r:id="rId8"/>
    <p:sldId id="292" r:id="rId9"/>
    <p:sldId id="293" r:id="rId10"/>
    <p:sldId id="267" r:id="rId11"/>
    <p:sldId id="268" r:id="rId12"/>
    <p:sldId id="269" r:id="rId13"/>
    <p:sldId id="291" r:id="rId14"/>
    <p:sldId id="276" r:id="rId15"/>
    <p:sldId id="270" r:id="rId16"/>
    <p:sldId id="277" r:id="rId17"/>
    <p:sldId id="286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3CE"/>
    <a:srgbClr val="ECCEC8"/>
    <a:srgbClr val="DDCBC9"/>
    <a:srgbClr val="E4C7C3"/>
    <a:srgbClr val="E6C7C2"/>
    <a:srgbClr val="C1BFBF"/>
    <a:srgbClr val="E7CCC5"/>
    <a:srgbClr val="E9CBCB"/>
    <a:srgbClr val="E9C8C3"/>
    <a:srgbClr val="E5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8202-DB34-4D3A-8977-DA66D6EE188F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2FAB-267C-4335-986A-388DFA0B5BB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1CE0-432F-4551-9B1A-0C496A11A28A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E192-1A66-4CB7-8639-147AE95DA71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1C4B-E320-4466-AD87-616B785534B7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DD3C-1B32-4D91-83B6-60D03C1BDA0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89E8-671A-4681-9BD1-16DB684648D6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48C0-DA87-4757-AC8B-C3479B1F09D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6C13-09DF-44FA-AD6B-966F9BC63054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D2F7-CC44-45E8-854E-12EBEA378DC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3C10-28C9-43B5-819B-D1344DED7359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6B6F-BD90-4D7C-8635-FE44D667227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B58D-609C-4419-8337-EA9E79D0EE52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5BAE-7E6E-40DE-8266-8FA087417E8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EFA8-B6D6-408B-9F9A-CD848B2347CF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9832-EDB3-4DF1-8E60-0E5EA435FE9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A22-6B2B-4C6B-8687-0E616C866BDB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14CC-5819-4A1C-ABE4-4C60A779821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7709-038A-48D5-9E69-E172C98EAA7E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33C4-8F1E-484E-9688-1617EF18571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07C9-4F18-4729-B3DB-113ED1A111B6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FFDE-17BA-48F5-BD75-E6D1D81BCDC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E1583-A5E0-4278-9C29-5EE17A3D3B09}" type="datetimeFigureOut">
              <a:rPr lang="ru-RU"/>
              <a:pPr>
                <a:defRPr/>
              </a:pPr>
              <a:t>17.03.2026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83846-3856-4C39-88E6-6AF137F1B9D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042988" y="4142923"/>
            <a:ext cx="6769100" cy="176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Segoe UI Symbol" pitchFamily="34" charset="0"/>
                <a:cs typeface="Times New Roman"/>
              </a:rPr>
              <a:t>Міндюка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Segoe UI Symbol" pitchFamily="34" charset="0"/>
                <a:cs typeface="Times New Roman"/>
              </a:rPr>
              <a:t> Святослава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Segoe UI Symbol" pitchFamily="34" charset="0"/>
                <a:cs typeface="Times New Roman"/>
              </a:rPr>
              <a:t>Олеговича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 bwMode="auto">
          <a:xfrm rot="430553">
            <a:off x="7632405" y="5573535"/>
            <a:ext cx="918616" cy="27362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1" y="620688"/>
            <a:ext cx="89289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Портфоліо</a:t>
            </a:r>
          </a:p>
          <a:p>
            <a:pPr algn="ctr"/>
            <a:r>
              <a:rPr lang="uk-UA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вчителя</a:t>
            </a:r>
            <a:r>
              <a:rPr lang="ru-RU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математики та </a:t>
            </a:r>
            <a:r>
              <a:rPr lang="uk-UA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інформатики</a:t>
            </a:r>
          </a:p>
          <a:p>
            <a:pPr algn="ctr"/>
            <a:r>
              <a:rPr lang="ru-RU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Вільхівсько</a:t>
            </a:r>
            <a:r>
              <a:rPr lang="uk-UA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го</a:t>
            </a:r>
            <a:r>
              <a:rPr lang="ru-RU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ліцею </a:t>
            </a:r>
            <a:r>
              <a:rPr lang="uk-UA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Горохівської</a:t>
            </a:r>
            <a:r>
              <a:rPr lang="ru-RU" sz="4000" b="1" i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міської ради</a:t>
            </a:r>
            <a:endParaRPr lang="uk-U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640871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Нестандартні уроки</a:t>
            </a:r>
          </a:p>
          <a:p>
            <a:pPr algn="ctr"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 я практикую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>
            <a:spLocks noChangeArrowheads="1"/>
          </p:cNvSpPr>
          <p:nvPr/>
        </p:nvSpPr>
        <p:spPr bwMode="auto">
          <a:xfrm>
            <a:off x="539750" y="1798638"/>
            <a:ext cx="2016125" cy="1584325"/>
          </a:xfrm>
          <a:prstGeom prst="flowChartPunchedTape">
            <a:avLst/>
          </a:prstGeom>
          <a:solidFill>
            <a:srgbClr val="3366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800000"/>
                </a:solidFill>
                <a:latin typeface="+mn-lt"/>
              </a:rPr>
              <a:t>Уроки-подорожі</a:t>
            </a:r>
          </a:p>
          <a:p>
            <a:pPr algn="ctr">
              <a:defRPr/>
            </a:pPr>
            <a:r>
              <a:rPr lang="uk-UA" sz="2000" dirty="0">
                <a:solidFill>
                  <a:srgbClr val="800000"/>
                </a:solidFill>
                <a:latin typeface="+mn-lt"/>
              </a:rPr>
              <a:t>Уроки-ігри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6311900" y="2224088"/>
            <a:ext cx="1841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1509" name="Блок-схема: перфолента 4"/>
          <p:cNvSpPr>
            <a:spLocks noChangeArrowheads="1"/>
          </p:cNvSpPr>
          <p:nvPr/>
        </p:nvSpPr>
        <p:spPr bwMode="auto">
          <a:xfrm>
            <a:off x="3132138" y="1773238"/>
            <a:ext cx="2016125" cy="1584325"/>
          </a:xfrm>
          <a:prstGeom prst="flowChartPunchedTape">
            <a:avLst/>
          </a:prstGeom>
          <a:solidFill>
            <a:srgbClr val="3366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/>
              <a:t>Інтегровані (між предметні) уроки;  </a:t>
            </a:r>
          </a:p>
        </p:txBody>
      </p:sp>
      <p:sp>
        <p:nvSpPr>
          <p:cNvPr id="21510" name="Блок-схема: перфолента 4"/>
          <p:cNvSpPr>
            <a:spLocks noChangeArrowheads="1"/>
          </p:cNvSpPr>
          <p:nvPr/>
        </p:nvSpPr>
        <p:spPr bwMode="auto">
          <a:xfrm>
            <a:off x="5651500" y="1700213"/>
            <a:ext cx="2016125" cy="1584325"/>
          </a:xfrm>
          <a:prstGeom prst="flowChartPunchedTape">
            <a:avLst/>
          </a:prstGeom>
          <a:solidFill>
            <a:srgbClr val="3366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/>
              <a:t>Уроки – змагання </a:t>
            </a:r>
          </a:p>
        </p:txBody>
      </p:sp>
      <p:sp>
        <p:nvSpPr>
          <p:cNvPr id="21511" name="Блок-схема: перфолента 4"/>
          <p:cNvSpPr>
            <a:spLocks noChangeArrowheads="1"/>
          </p:cNvSpPr>
          <p:nvPr/>
        </p:nvSpPr>
        <p:spPr bwMode="auto">
          <a:xfrm>
            <a:off x="683568" y="3501182"/>
            <a:ext cx="2016125" cy="1584325"/>
          </a:xfrm>
          <a:prstGeom prst="flowChartPunchedTap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dirty="0">
                <a:solidFill>
                  <a:srgbClr val="800000"/>
                </a:solidFill>
                <a:latin typeface="Times New Roman" pitchFamily="18" charset="0"/>
              </a:rPr>
              <a:t>Бінарні</a:t>
            </a:r>
            <a:endParaRPr lang="ru-RU" sz="20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1513" name="Блок-схема: перфолента 4"/>
          <p:cNvSpPr>
            <a:spLocks noChangeArrowheads="1"/>
          </p:cNvSpPr>
          <p:nvPr/>
        </p:nvSpPr>
        <p:spPr bwMode="auto">
          <a:xfrm>
            <a:off x="2928926" y="3500438"/>
            <a:ext cx="2016125" cy="1584325"/>
          </a:xfrm>
          <a:prstGeom prst="flowChartPunchedTap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dirty="0">
                <a:solidFill>
                  <a:srgbClr val="800000"/>
                </a:solidFill>
                <a:latin typeface="Times New Roman" pitchFamily="18" charset="0"/>
              </a:rPr>
              <a:t>Урок залік</a:t>
            </a:r>
            <a:endParaRPr lang="ru-RU" sz="20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1514" name="Блок-схема: перфолента 4"/>
          <p:cNvSpPr>
            <a:spLocks noChangeArrowheads="1"/>
          </p:cNvSpPr>
          <p:nvPr/>
        </p:nvSpPr>
        <p:spPr bwMode="auto">
          <a:xfrm>
            <a:off x="5554886" y="3579812"/>
            <a:ext cx="2016125" cy="1584325"/>
          </a:xfrm>
          <a:prstGeom prst="flowChartPunchedTap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dirty="0">
                <a:solidFill>
                  <a:srgbClr val="800000"/>
                </a:solidFill>
                <a:latin typeface="Times New Roman" pitchFamily="18" charset="0"/>
              </a:rPr>
              <a:t>Урок лекція </a:t>
            </a:r>
            <a:endParaRPr lang="ru-RU" sz="20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797F9F4-9CF8-B2D0-648E-B9B7939A0F50}"/>
              </a:ext>
            </a:extLst>
          </p:cNvPr>
          <p:cNvSpPr/>
          <p:nvPr/>
        </p:nvSpPr>
        <p:spPr bwMode="auto">
          <a:xfrm rot="457585">
            <a:off x="7571011" y="5517232"/>
            <a:ext cx="961429" cy="288032"/>
          </a:xfrm>
          <a:prstGeom prst="rect">
            <a:avLst/>
          </a:prstGeom>
          <a:solidFill>
            <a:srgbClr val="E9CBCB"/>
          </a:solidFill>
          <a:ln w="9525" cap="flat" cmpd="sng" algn="ctr">
            <a:solidFill>
              <a:srgbClr val="E7CCC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09" grpId="0" animBg="1"/>
      <p:bldP spid="21510" grpId="0" animBg="1"/>
      <p:bldP spid="21511" grpId="0" animBg="1"/>
      <p:bldP spid="21513" grpId="0" animBg="1"/>
      <p:bldP spid="215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4866" y="260648"/>
            <a:ext cx="69050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Динаміка якості знань учнів </a:t>
            </a:r>
          </a:p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математики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563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10870"/>
              </p:ext>
            </p:extLst>
          </p:nvPr>
        </p:nvGraphicFramePr>
        <p:xfrm>
          <a:off x="755650" y="1692275"/>
          <a:ext cx="4248150" cy="3267075"/>
        </p:xfrm>
        <a:graphic>
          <a:graphicData uri="http://schemas.openxmlformats.org/drawingml/2006/table">
            <a:tbl>
              <a:tblPr/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Навчальний рік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Кількість учнів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Якісний показник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2022-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2023 н.р.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60,2%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2023-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2024н.р.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58,6%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2024-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2025н.р.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56,8%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2025-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2026н.р.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57,4%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20072" y="1658552"/>
            <a:ext cx="3455987" cy="334866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 bwMode="auto">
          <a:xfrm>
            <a:off x="7668344" y="5517232"/>
            <a:ext cx="819967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724128" y="4293096"/>
            <a:ext cx="2880321" cy="57606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3297" y="44624"/>
            <a:ext cx="594470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Творчі досягнення учнів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51520" y="690955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</a:rPr>
              <a:t>2023-2024н.р. –Іглінтович Денис </a:t>
            </a:r>
            <a:r>
              <a:rPr lang="uk-UA" sz="2000" dirty="0"/>
              <a:t>учень 6 класу</a:t>
            </a:r>
            <a:r>
              <a:rPr lang="uk-UA" sz="2000" dirty="0">
                <a:latin typeface="Times New Roman" pitchFamily="18" charset="0"/>
              </a:rPr>
              <a:t> </a:t>
            </a:r>
            <a:r>
              <a:rPr lang="uk-UA" sz="2000" dirty="0"/>
              <a:t>зайняв 3 місце в І етапі Всеукраїнської олімпіади  з математики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</a:rPr>
              <a:t>2024-2025н.р. –Іглінтович Денис </a:t>
            </a:r>
            <a:r>
              <a:rPr lang="uk-UA" sz="2000" dirty="0"/>
              <a:t>учень 7 класу</a:t>
            </a:r>
            <a:r>
              <a:rPr lang="uk-UA" sz="2000" dirty="0">
                <a:latin typeface="Times New Roman" pitchFamily="18" charset="0"/>
              </a:rPr>
              <a:t> </a:t>
            </a:r>
            <a:r>
              <a:rPr lang="uk-UA" sz="2000" dirty="0"/>
              <a:t>зайняв 3 місце в І етапі Всеукраїнської олімпіади  з математики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 dirty="0"/>
              <a:t>2024-2025 н.р –  Бондарук Дмитро учень 8 класу зайняв </a:t>
            </a:r>
            <a:r>
              <a:rPr lang="uk-UA" sz="2000" dirty="0"/>
              <a:t>2 місце у І етапі Всеукраїнської олімпіаді  та  2 місце у ІІ етапі </a:t>
            </a:r>
            <a:r>
              <a:rPr lang="uk-UA" sz="2000" i="1" dirty="0"/>
              <a:t>олімпіади з </a:t>
            </a:r>
            <a:r>
              <a:rPr lang="uk-UA" sz="2000" dirty="0"/>
              <a:t>інформаційних технологій</a:t>
            </a:r>
            <a:r>
              <a:rPr lang="uk-UA" sz="20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 dirty="0"/>
              <a:t>2025-2026 н.р – Балакін Роман учень 8 класу зайняв 3 місце у </a:t>
            </a:r>
            <a:r>
              <a:rPr lang="uk-UA" sz="2000" dirty="0"/>
              <a:t>І етапі Всеукраїнської олімпіади  з інформатики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 dirty="0"/>
              <a:t>2025-2026 н.р- Бондарук Дмитро учень 9 класу 1 місце у </a:t>
            </a:r>
            <a:r>
              <a:rPr lang="uk-UA" sz="2000" dirty="0"/>
              <a:t>І етапі Всеукраїнської олімпіади  з інформаційних технологій, 3 місце </a:t>
            </a:r>
            <a:r>
              <a:rPr lang="uk-UA" sz="2000" i="1" dirty="0"/>
              <a:t>у </a:t>
            </a:r>
            <a:r>
              <a:rPr lang="uk-UA" sz="2000" dirty="0"/>
              <a:t>ІІ етапі Всеукраїнської олімпіади  з інформаційних технологій. Також 3 місце </a:t>
            </a:r>
            <a:r>
              <a:rPr lang="uk-UA" sz="2000" i="1" dirty="0"/>
              <a:t>у </a:t>
            </a:r>
            <a:r>
              <a:rPr lang="uk-UA" sz="2000" dirty="0"/>
              <a:t>І етапі Всеукраїнської олімпіади  з інформатики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i="1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668344" y="5589240"/>
            <a:ext cx="864096" cy="216024"/>
          </a:xfrm>
          <a:prstGeom prst="rect">
            <a:avLst/>
          </a:prstGeom>
          <a:solidFill>
            <a:srgbClr val="C1BFBF"/>
          </a:solidFill>
          <a:ln w="9525" cap="flat" cmpd="sng" algn="ctr">
            <a:solidFill>
              <a:srgbClr val="E6C7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E4BEEC-D77B-BCC4-6C4A-C90D38DEAAE7}"/>
              </a:ext>
            </a:extLst>
          </p:cNvPr>
          <p:cNvSpPr/>
          <p:nvPr/>
        </p:nvSpPr>
        <p:spPr bwMode="auto">
          <a:xfrm rot="299530">
            <a:off x="7553473" y="5061939"/>
            <a:ext cx="1152128" cy="720080"/>
          </a:xfrm>
          <a:prstGeom prst="rect">
            <a:avLst/>
          </a:prstGeom>
          <a:solidFill>
            <a:srgbClr val="E5C5BF"/>
          </a:solidFill>
          <a:ln w="9525" cap="flat" cmpd="sng" algn="ctr">
            <a:solidFill>
              <a:srgbClr val="E9C8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AFE770-8E2A-5D45-D6E1-2C3177816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5" y="-1"/>
            <a:ext cx="2412224" cy="33765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AC9358-5050-A607-2FF0-6A6E09E3C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70561"/>
            <a:ext cx="2531643" cy="36492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21FE2C-B1C2-06E7-BA44-FD3781C6E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315"/>
            <a:ext cx="2531643" cy="31492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435B7E-2E8C-481C-B77B-FD8BAC822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" y="3380921"/>
            <a:ext cx="2412224" cy="34849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1886EA-26A8-A3CD-06E8-60A7549CB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63" y="962130"/>
            <a:ext cx="3024336" cy="44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048" y="122232"/>
            <a:ext cx="840390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в міжнародному </a:t>
            </a:r>
          </a:p>
          <a:p>
            <a:pPr algn="ctr">
              <a:defRPr/>
            </a:pPr>
            <a:r>
              <a:rPr lang="uk-U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Інформатичному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конкурсі «Бобер»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8" name="AutoShape 2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79" name="AutoShape 4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668344" y="5589240"/>
            <a:ext cx="936104" cy="2160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C165CB-173C-0942-A902-373E944ED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r="8355"/>
          <a:stretch>
            <a:fillRect/>
          </a:stretch>
        </p:blipFill>
        <p:spPr>
          <a:xfrm>
            <a:off x="307975" y="4067212"/>
            <a:ext cx="3120281" cy="2477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7903A-616D-5F28-97DC-D28D485C0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68" y="4041805"/>
            <a:ext cx="3358855" cy="25191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7606C2-1C3A-845B-461C-4881D5D71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76101"/>
            <a:ext cx="3358856" cy="251914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827088" y="1412875"/>
            <a:ext cx="7993062" cy="347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Створення презентацій, </a:t>
            </a:r>
            <a:r>
              <a:rPr lang="uk-UA" sz="2000" b="1" dirty="0" err="1"/>
              <a:t>відеопрезентацій</a:t>
            </a:r>
            <a:r>
              <a:rPr lang="uk-UA" sz="2000" b="1" dirty="0"/>
              <a:t> до уроків математики та інформатики.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Розробки конспектів нестандартних уроків, дидактичних матеріалів до уроків.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Використання інноваційних технологій навчання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Вивчення навчального матеріалу з погляду сучасних форм і методів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Збереження психологічного здоров'я на уроках математики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Використання міжпредметних зв'язків</a:t>
            </a:r>
          </a:p>
          <a:p>
            <a:pPr marL="285750" indent="-285750">
              <a:buFont typeface="Wingdings" pitchFamily="2" charset="2"/>
              <a:buNone/>
            </a:pPr>
            <a:endParaRPr lang="uk-UA" sz="2000" b="1" dirty="0"/>
          </a:p>
        </p:txBody>
      </p:sp>
      <p:sp>
        <p:nvSpPr>
          <p:cNvPr id="2" name="Овал 1"/>
          <p:cNvSpPr/>
          <p:nvPr/>
        </p:nvSpPr>
        <p:spPr bwMode="auto">
          <a:xfrm>
            <a:off x="7668344" y="5589240"/>
            <a:ext cx="792088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920A535-9834-E148-2832-42CEDFA0577F}"/>
              </a:ext>
            </a:extLst>
          </p:cNvPr>
          <p:cNvSpPr/>
          <p:nvPr/>
        </p:nvSpPr>
        <p:spPr>
          <a:xfrm>
            <a:off x="793590" y="417299"/>
            <a:ext cx="7666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Підвищення професійного рівня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448752" y="-1281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uk-UA" sz="4400" b="1" spc="50" noProof="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Мої творчі доробки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89253" y="1052736"/>
            <a:ext cx="3967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Розробки </a:t>
            </a: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практичних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робіт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з </a:t>
            </a: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інформатики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Створення</a:t>
            </a:r>
            <a:r>
              <a:rPr lang="ru-RU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відео презентацій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до </a:t>
            </a: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уроків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у </a:t>
            </a:r>
            <a:r>
              <a:rPr lang="uk-UA" sz="2800" noProof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платформі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800" noProof="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Youtube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1EF40-3B33-DA8E-784D-8C92E11F3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84881"/>
            <a:ext cx="4763166" cy="51114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0467" y="206355"/>
            <a:ext cx="46903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Позакласна робота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0338" y="648451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sz="3200" dirty="0"/>
              <a:t>Предметні тижні з математики та інформатики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3200" dirty="0"/>
              <a:t>Підготовка учнів до олімпіад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7D818-355A-C690-3AD7-41C5B3776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1" y="4644102"/>
            <a:ext cx="2925527" cy="2194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93CCB-D6BD-6134-D4BB-505D46F40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" y="2204864"/>
            <a:ext cx="2925527" cy="21941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50F2A0-1C5C-E99E-7ED5-489871F35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92" y="2492896"/>
            <a:ext cx="3226809" cy="43024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13D177-4731-9A70-4AEF-C668D278E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5" y="2180245"/>
            <a:ext cx="1779662" cy="237288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1619250" y="1700213"/>
            <a:ext cx="5976938" cy="1008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5400" b="1" dirty="0">
                <a:solidFill>
                  <a:srgbClr val="800000"/>
                </a:solidFill>
              </a:rPr>
              <a:t>Дякую за увагу!</a:t>
            </a:r>
            <a:endParaRPr lang="ru-RU" sz="5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912" y="476672"/>
            <a:ext cx="764927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Загальні відомості про вчителя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771800" y="1123003"/>
            <a:ext cx="6553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Дата народження: 3 вересня 1988 року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Освіта: вища, ВНУ ім. Лесі Українки, 2011 рік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Спеціальність за дипломом: вчитель інформатики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Посада: вчитель інформатики та математики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Стаж роботи: 13 років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Категорія: спеціаліст 1 категорії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Предмет, що викладає: математика, інформатика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>
                <a:solidFill>
                  <a:srgbClr val="800000"/>
                </a:solidFill>
              </a:rPr>
              <a:t>Курси підвищення кваліфікації: 2026 рік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 rot="425191">
            <a:off x="7596336" y="5573875"/>
            <a:ext cx="936104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027917-7974-9961-63A2-07B5C90BA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57" y="1641569"/>
            <a:ext cx="2865773" cy="2736305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2756" y="260648"/>
            <a:ext cx="8218487" cy="868363"/>
          </a:xfrm>
        </p:spPr>
        <p:txBody>
          <a:bodyPr/>
          <a:lstStyle/>
          <a:p>
            <a:br>
              <a:rPr lang="uk-UA" sz="4000" b="1" dirty="0">
                <a:solidFill>
                  <a:srgbClr val="CC3300"/>
                </a:solidFill>
              </a:rPr>
            </a:br>
            <a:r>
              <a:rPr lang="uk-UA" sz="4000" b="1" dirty="0">
                <a:solidFill>
                  <a:srgbClr val="CC3300"/>
                </a:solidFill>
              </a:rPr>
              <a:t>Освіта</a:t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46040" y="988789"/>
            <a:ext cx="8435280" cy="4575621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accent2"/>
                </a:solidFill>
              </a:rPr>
              <a:t>Волинський національний університет імені Лесі Українки</a:t>
            </a:r>
          </a:p>
          <a:p>
            <a:pPr algn="ctr"/>
            <a:r>
              <a:rPr lang="uk-UA" sz="2800" dirty="0">
                <a:solidFill>
                  <a:schemeClr val="accent2"/>
                </a:solidFill>
              </a:rPr>
              <a:t>(2006-2011р.р)</a:t>
            </a:r>
          </a:p>
          <a:p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6387" name="AutoShape 5" descr="Картинки по запросу вну им. леси укра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8" name="AutoShape 7" descr="Картинки по запросу вну им. леси укра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9" name="AutoShape 9" descr="Картинки по запросу вну им. леси укра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38833" y="3018452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accent2"/>
                </a:solidFill>
              </a:rPr>
              <a:t>Факультет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051720" y="30035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accent2"/>
                </a:solidFill>
              </a:rPr>
              <a:t>Математичний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04180" y="38608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accent2"/>
                </a:solidFill>
              </a:rPr>
              <a:t>Спеціальність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126147" y="38608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accent2"/>
                </a:solidFill>
              </a:rPr>
              <a:t>інформатика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923928" y="2492896"/>
            <a:ext cx="5112568" cy="410445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3375"/>
            <a:ext cx="6596063" cy="9032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24175"/>
            <a:ext cx="6264275" cy="7921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619250" y="1341438"/>
            <a:ext cx="51117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20A9"/>
                </a:solidFill>
                <a:latin typeface="Arial"/>
                <a:cs typeface="Arial"/>
              </a:rPr>
              <a:t>Навчаючи – учись,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20A9"/>
                </a:solidFill>
                <a:latin typeface="Arial"/>
                <a:cs typeface="Arial"/>
              </a:rPr>
              <a:t> навчаючи – твори, 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20A9"/>
                </a:solidFill>
                <a:latin typeface="Arial"/>
                <a:cs typeface="Arial"/>
              </a:rPr>
              <a:t>  у процесі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20A9"/>
                </a:solidFill>
                <a:latin typeface="Arial"/>
                <a:cs typeface="Arial"/>
              </a:rPr>
              <a:t>творчості – навчай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195513" y="3789363"/>
            <a:ext cx="4608512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Завжди і всюди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 діяти гуманно, 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чесно і справедливо. 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7623522" y="5569396"/>
            <a:ext cx="864096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  <a:solidFill>
            <a:schemeClr val="bg1">
              <a:alpha val="80000"/>
            </a:schemeClr>
          </a:solidFill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kern="12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Педагогічна проблема</a:t>
            </a:r>
            <a:endParaRPr lang="ru-RU" b="1" i="1" kern="12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altLang="ru-RU" sz="4400" b="1" i="1" dirty="0">
                <a:latin typeface="Sylfaen" pitchFamily="18" charset="0"/>
                <a:cs typeface="Courier New" pitchFamily="49" charset="0"/>
              </a:rPr>
              <a:t>	</a:t>
            </a:r>
            <a:r>
              <a:rPr lang="uk-UA" altLang="ru-RU" sz="4400" b="1" i="1" dirty="0">
                <a:solidFill>
                  <a:srgbClr val="CC3300"/>
                </a:solidFill>
                <a:latin typeface="Sylfaen" pitchFamily="18" charset="0"/>
                <a:cs typeface="Courier New" pitchFamily="49" charset="0"/>
              </a:rPr>
              <a:t>Використання іноваційних технологій на уроках математики та інформатики</a:t>
            </a:r>
            <a:r>
              <a:rPr lang="uk-UA" altLang="ru-RU" sz="4400" b="1" i="1" dirty="0">
                <a:latin typeface="Sylfaen" pitchFamily="18" charset="0"/>
                <a:cs typeface="Courier New" pitchFamily="49" charset="0"/>
              </a:rPr>
              <a:t> </a:t>
            </a:r>
            <a:endParaRPr lang="uk-UA" alt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459" name="Picture 2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221163"/>
            <a:ext cx="27717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знак завершения 2"/>
          <p:cNvSpPr/>
          <p:nvPr/>
        </p:nvSpPr>
        <p:spPr bwMode="auto">
          <a:xfrm>
            <a:off x="7668344" y="5589240"/>
            <a:ext cx="792088" cy="21602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553" y="188640"/>
            <a:ext cx="650690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 технології навчання,</a:t>
            </a:r>
          </a:p>
          <a:p>
            <a:pPr algn="ctr"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 я використовую в своїй роботі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44911"/>
              </p:ext>
            </p:extLst>
          </p:nvPr>
        </p:nvGraphicFramePr>
        <p:xfrm>
          <a:off x="431547" y="1052736"/>
          <a:ext cx="82809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Здоров</a:t>
                      </a:r>
                      <a:r>
                        <a:rPr 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’</a:t>
                      </a:r>
                      <a:r>
                        <a:rPr lang="uk-UA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язберігаючі технології</a:t>
                      </a:r>
                    </a:p>
                    <a:p>
                      <a:r>
                        <a:rPr lang="uk-UA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( Автор Н.К. Смірнов)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Фізкультхвилики</a:t>
                      </a:r>
                    </a:p>
                    <a:p>
                      <a:r>
                        <a:rPr lang="uk-UA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Вправи для очей 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Особистісно-орієнтований</a:t>
                      </a:r>
                      <a:r>
                        <a:rPr lang="uk-UA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 підхід</a:t>
                      </a:r>
                    </a:p>
                    <a:p>
                      <a:r>
                        <a:rPr lang="uk-UA" sz="16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( Автор І.С. Якиманська)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Використовую</a:t>
                      </a:r>
                      <a:r>
                        <a:rPr lang="uk-UA" sz="1600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дидактчні матеріали, відповідно рівня підготовки та здібностей конкретного учня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Ігрові технології</a:t>
                      </a:r>
                    </a:p>
                    <a:p>
                      <a:r>
                        <a:rPr lang="uk-UA" sz="1600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( Автор І.В. Єгорченко)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Задачі-рисунки, задачі-жарти, задачі з неповними або зайвими даними, 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Інтерактивні технології</a:t>
                      </a:r>
                    </a:p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( Автор О. Пометун, Л. Пироженко.)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кооперативне, колективно-групове навчання, ситуативне моделювання, опрацювання дискусійних питань.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Інформаційно-комунікаційні технології (Деннніс Стівенсон)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Навчально методичні комплекси, презентації, публікації, тестові системи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Технології проектного навчання </a:t>
                      </a:r>
                    </a:p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                             (Автор Д. Дьюн)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Творча робота учнів над вирішенням поставленої задачі, результатом якої є проект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с двумя скругленными соседними углами 1"/>
          <p:cNvSpPr/>
          <p:nvPr/>
        </p:nvSpPr>
        <p:spPr bwMode="auto">
          <a:xfrm>
            <a:off x="7668344" y="5589240"/>
            <a:ext cx="792088" cy="216024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 bwMode="auto">
          <a:xfrm>
            <a:off x="7668344" y="5589240"/>
            <a:ext cx="792088" cy="28803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58" y="116632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Курси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підвищення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кваліфікації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22621"/>
            <a:ext cx="2853855" cy="3138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6"/>
            <a:ext cx="3003267" cy="31683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51" y="762963"/>
            <a:ext cx="2908092" cy="30980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861048"/>
            <a:ext cx="2952328" cy="28803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27" y="3861048"/>
            <a:ext cx="3175453" cy="28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51" y="3861048"/>
            <a:ext cx="3092820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5E5C11-E8FA-A668-10E7-50CBB0F3067B}"/>
              </a:ext>
            </a:extLst>
          </p:cNvPr>
          <p:cNvSpPr/>
          <p:nvPr/>
        </p:nvSpPr>
        <p:spPr bwMode="auto">
          <a:xfrm>
            <a:off x="7596336" y="5589240"/>
            <a:ext cx="864096" cy="216024"/>
          </a:xfrm>
          <a:prstGeom prst="rect">
            <a:avLst/>
          </a:prstGeom>
          <a:solidFill>
            <a:srgbClr val="E4C7C3"/>
          </a:solidFill>
          <a:ln w="9525" cap="flat" cmpd="sng" algn="ctr">
            <a:solidFill>
              <a:srgbClr val="DDCB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CA6BC-82F5-8321-2B0B-DF79A580C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43" y="1970799"/>
            <a:ext cx="3312368" cy="45955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EC3DD-1B85-0589-AD1B-ACBF9BACA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20" y="281320"/>
            <a:ext cx="2220458" cy="31459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AF77F-A96C-F5E7-2EB6-6D6500CAA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3" y="287271"/>
            <a:ext cx="2240644" cy="32063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4BA0E6-8E7A-47A0-DB5B-A43D98820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" y="3464787"/>
            <a:ext cx="2359208" cy="32063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ACFFF71-D78F-7724-40A3-247114E2D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72" y="3430746"/>
            <a:ext cx="2275608" cy="3201022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072BE5C9-10DD-77E4-845F-9081C430077D}"/>
              </a:ext>
            </a:extLst>
          </p:cNvPr>
          <p:cNvSpPr/>
          <p:nvPr/>
        </p:nvSpPr>
        <p:spPr>
          <a:xfrm>
            <a:off x="2389999" y="548680"/>
            <a:ext cx="414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Подяки</a:t>
            </a:r>
            <a:endParaRPr lang="uk-UA" sz="6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25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9E07D73-3B24-FCC1-BBA4-B152209E06B8}"/>
              </a:ext>
            </a:extLst>
          </p:cNvPr>
          <p:cNvSpPr/>
          <p:nvPr/>
        </p:nvSpPr>
        <p:spPr bwMode="auto">
          <a:xfrm rot="418273">
            <a:off x="7697353" y="5135627"/>
            <a:ext cx="871164" cy="655477"/>
          </a:xfrm>
          <a:prstGeom prst="rect">
            <a:avLst/>
          </a:prstGeom>
          <a:solidFill>
            <a:srgbClr val="ECCEC8"/>
          </a:solidFill>
          <a:ln w="9525" cap="flat" cmpd="sng" algn="ctr">
            <a:solidFill>
              <a:srgbClr val="F4D3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3912B3-DC37-3419-77D3-9B669C596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" y="328698"/>
            <a:ext cx="2359208" cy="3068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6AA6B7-24FE-5CB6-C04F-45516BED5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80" y="295923"/>
            <a:ext cx="2440656" cy="28450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75D3CA-41DB-C3B1-56D6-2143C1A44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24" y="3320370"/>
            <a:ext cx="2440656" cy="3241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04E99C-5EE3-BAA9-9DDE-ACCD995F7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59" y="1702273"/>
            <a:ext cx="3240360" cy="45783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574E13-ED3C-5249-F5BE-0B04E765C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5" y="3512050"/>
            <a:ext cx="2359208" cy="312464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B4744D7-C736-A051-E6E5-9A708374EA09}"/>
              </a:ext>
            </a:extLst>
          </p:cNvPr>
          <p:cNvSpPr/>
          <p:nvPr/>
        </p:nvSpPr>
        <p:spPr>
          <a:xfrm>
            <a:off x="2462662" y="404664"/>
            <a:ext cx="39101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Подяки</a:t>
            </a:r>
            <a:endParaRPr lang="uk-UA" sz="6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83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800000"/>
      </a:hlink>
      <a:folHlink>
        <a:srgbClr val="D99694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800000"/>
        </a:hlink>
        <a:folHlink>
          <a:srgbClr val="D996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557</Words>
  <Application>Microsoft Office PowerPoint</Application>
  <PresentationFormat>Екран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Constantia</vt:lpstr>
      <vt:lpstr>Courier New</vt:lpstr>
      <vt:lpstr>Sylfaen</vt:lpstr>
      <vt:lpstr>Times New Roman</vt:lpstr>
      <vt:lpstr>Wingdings</vt:lpstr>
      <vt:lpstr>Тема Office</vt:lpstr>
      <vt:lpstr>Презентація PowerPoint</vt:lpstr>
      <vt:lpstr>Презентація PowerPoint</vt:lpstr>
      <vt:lpstr> Освіта </vt:lpstr>
      <vt:lpstr>Презентація PowerPoint</vt:lpstr>
      <vt:lpstr>Педагогічна проблема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263</cp:revision>
  <dcterms:created xsi:type="dcterms:W3CDTF">2013-07-29T17:42:42Z</dcterms:created>
  <dcterms:modified xsi:type="dcterms:W3CDTF">2026-03-17T09:51:19Z</dcterms:modified>
</cp:coreProperties>
</file>