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63" r:id="rId4"/>
    <p:sldId id="260" r:id="rId5"/>
    <p:sldId id="345" r:id="rId6"/>
    <p:sldId id="261" r:id="rId7"/>
    <p:sldId id="346" r:id="rId8"/>
    <p:sldId id="347" r:id="rId9"/>
    <p:sldId id="349" r:id="rId10"/>
    <p:sldId id="354" r:id="rId11"/>
    <p:sldId id="350" r:id="rId12"/>
    <p:sldId id="351" r:id="rId13"/>
    <p:sldId id="314" r:id="rId14"/>
    <p:sldId id="355" r:id="rId15"/>
    <p:sldId id="356" r:id="rId16"/>
    <p:sldId id="352" r:id="rId17"/>
    <p:sldId id="353" r:id="rId18"/>
    <p:sldId id="334" r:id="rId19"/>
    <p:sldId id="285" r:id="rId20"/>
    <p:sldId id="348" r:id="rId21"/>
    <p:sldId id="357" r:id="rId22"/>
    <p:sldId id="270" r:id="rId23"/>
    <p:sldId id="358" r:id="rId24"/>
    <p:sldId id="359" r:id="rId25"/>
    <p:sldId id="360" r:id="rId26"/>
    <p:sldId id="331" r:id="rId27"/>
    <p:sldId id="361" r:id="rId28"/>
    <p:sldId id="333" r:id="rId29"/>
    <p:sldId id="326" r:id="rId30"/>
    <p:sldId id="362" r:id="rId31"/>
    <p:sldId id="364" r:id="rId32"/>
    <p:sldId id="365" r:id="rId33"/>
    <p:sldId id="363" r:id="rId34"/>
    <p:sldId id="366" r:id="rId35"/>
    <p:sldId id="337" r:id="rId36"/>
    <p:sldId id="339" r:id="rId37"/>
    <p:sldId id="367" r:id="rId38"/>
    <p:sldId id="319" r:id="rId39"/>
    <p:sldId id="304" r:id="rId40"/>
    <p:sldId id="323" r:id="rId41"/>
    <p:sldId id="324" r:id="rId42"/>
    <p:sldId id="325" r:id="rId43"/>
    <p:sldId id="310" r:id="rId44"/>
    <p:sldId id="335" r:id="rId45"/>
    <p:sldId id="342" r:id="rId46"/>
    <p:sldId id="281" r:id="rId47"/>
    <p:sldId id="329" r:id="rId48"/>
    <p:sldId id="330" r:id="rId49"/>
    <p:sldId id="340" r:id="rId50"/>
    <p:sldId id="288" r:id="rId51"/>
    <p:sldId id="307" r:id="rId52"/>
    <p:sldId id="274" r:id="rId53"/>
    <p:sldId id="296" r:id="rId54"/>
    <p:sldId id="305" r:id="rId55"/>
  </p:sldIdLst>
  <p:sldSz cx="9144000" cy="6858000" type="screen4x3"/>
  <p:notesSz cx="6888163" cy="100203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28" autoAdjust="0"/>
    <p:restoredTop sz="94660"/>
  </p:normalViewPr>
  <p:slideViewPr>
    <p:cSldViewPr>
      <p:cViewPr varScale="1">
        <p:scale>
          <a:sx n="112" d="100"/>
          <a:sy n="112" d="100"/>
        </p:scale>
        <p:origin x="636" y="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289B-05D7-4FFA-9F99-1CFE98C2A778}" type="datetimeFigureOut">
              <a:rPr lang="ru-RU" smtClean="0"/>
              <a:t>20.03.2026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35771-B940-4413-B29B-2BD49899D518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66974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289B-05D7-4FFA-9F99-1CFE98C2A778}" type="datetimeFigureOut">
              <a:rPr lang="ru-RU" smtClean="0"/>
              <a:t>20.03.2026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35771-B940-4413-B29B-2BD49899D518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63105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289B-05D7-4FFA-9F99-1CFE98C2A778}" type="datetimeFigureOut">
              <a:rPr lang="ru-RU" smtClean="0"/>
              <a:t>20.03.2026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35771-B940-4413-B29B-2BD49899D518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94422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289B-05D7-4FFA-9F99-1CFE98C2A778}" type="datetimeFigureOut">
              <a:rPr lang="ru-RU" smtClean="0"/>
              <a:t>20.03.2026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35771-B940-4413-B29B-2BD49899D518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05261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289B-05D7-4FFA-9F99-1CFE98C2A778}" type="datetimeFigureOut">
              <a:rPr lang="ru-RU" smtClean="0"/>
              <a:t>20.03.2026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35771-B940-4413-B29B-2BD49899D518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26991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289B-05D7-4FFA-9F99-1CFE98C2A778}" type="datetimeFigureOut">
              <a:rPr lang="ru-RU" smtClean="0"/>
              <a:t>20.03.2026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35771-B940-4413-B29B-2BD49899D518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88356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289B-05D7-4FFA-9F99-1CFE98C2A778}" type="datetimeFigureOut">
              <a:rPr lang="ru-RU" smtClean="0"/>
              <a:t>20.03.2026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35771-B940-4413-B29B-2BD49899D518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0674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289B-05D7-4FFA-9F99-1CFE98C2A778}" type="datetimeFigureOut">
              <a:rPr lang="ru-RU" smtClean="0"/>
              <a:t>20.03.2026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35771-B940-4413-B29B-2BD49899D518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08030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289B-05D7-4FFA-9F99-1CFE98C2A778}" type="datetimeFigureOut">
              <a:rPr lang="ru-RU" smtClean="0"/>
              <a:t>20.03.2026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35771-B940-4413-B29B-2BD49899D518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44696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289B-05D7-4FFA-9F99-1CFE98C2A778}" type="datetimeFigureOut">
              <a:rPr lang="ru-RU" smtClean="0"/>
              <a:t>20.03.2026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35771-B940-4413-B29B-2BD49899D518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81164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289B-05D7-4FFA-9F99-1CFE98C2A778}" type="datetimeFigureOut">
              <a:rPr lang="ru-RU" smtClean="0"/>
              <a:t>20.03.2026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35771-B940-4413-B29B-2BD49899D518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65930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77289B-05D7-4FFA-9F99-1CFE98C2A778}" type="datetimeFigureOut">
              <a:rPr lang="ru-RU" smtClean="0"/>
              <a:t>20.03.2026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F35771-B940-4413-B29B-2BD49899D518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74124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s://learningapps.org/watch?v=p9x48uuet17" TargetMode="External"/><Relationship Id="rId7" Type="http://schemas.openxmlformats.org/officeDocument/2006/relationships/image" Target="../media/image69.png"/><Relationship Id="rId2" Type="http://schemas.openxmlformats.org/officeDocument/2006/relationships/hyperlink" Target="https://learningapps.org/watch?v=p78ix8r6t17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5" Type="http://schemas.openxmlformats.org/officeDocument/2006/relationships/image" Target="../media/image67.jpg"/><Relationship Id="rId4" Type="http://schemas.openxmlformats.org/officeDocument/2006/relationships/image" Target="../media/image6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5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116632"/>
            <a:ext cx="8229600" cy="5674642"/>
          </a:xfrm>
        </p:spPr>
        <p:txBody>
          <a:bodyPr>
            <a:normAutofit/>
          </a:bodyPr>
          <a:lstStyle/>
          <a:p>
            <a:r>
              <a:rPr lang="ru-RU" b="1" dirty="0" err="1">
                <a:ln w="12700">
                  <a:solidFill>
                    <a:schemeClr val="tx2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Портфоліо</a:t>
            </a:r>
            <a:br>
              <a:rPr lang="ru-RU" b="1" dirty="0">
                <a:ln w="12700">
                  <a:solidFill>
                    <a:schemeClr val="tx2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</a:br>
            <a:r>
              <a:rPr lang="ru-RU" b="1" dirty="0" err="1">
                <a:ln w="12700">
                  <a:solidFill>
                    <a:schemeClr val="tx2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вчительки</a:t>
            </a:r>
            <a:r>
              <a:rPr lang="ru-RU" b="1" dirty="0">
                <a:ln w="12700">
                  <a:solidFill>
                    <a:schemeClr val="tx2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lang="ru-RU" b="1" dirty="0" err="1">
                <a:ln w="12700">
                  <a:solidFill>
                    <a:schemeClr val="tx2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історії</a:t>
            </a:r>
            <a:r>
              <a:rPr lang="ru-RU" b="1" dirty="0">
                <a:ln w="12700">
                  <a:solidFill>
                    <a:schemeClr val="tx2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, </a:t>
            </a:r>
            <a:r>
              <a:rPr lang="ru-RU" b="1" dirty="0" err="1">
                <a:ln w="12700">
                  <a:solidFill>
                    <a:schemeClr val="tx2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географії</a:t>
            </a:r>
            <a:r>
              <a:rPr lang="ru-RU" b="1" dirty="0">
                <a:ln w="12700">
                  <a:solidFill>
                    <a:schemeClr val="tx2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, заступника директора з </a:t>
            </a:r>
            <a:r>
              <a:rPr lang="ru-RU" b="1" dirty="0" err="1">
                <a:ln w="12700">
                  <a:solidFill>
                    <a:schemeClr val="tx2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виховної</a:t>
            </a:r>
            <a:r>
              <a:rPr lang="ru-RU" b="1" dirty="0">
                <a:ln w="12700">
                  <a:solidFill>
                    <a:schemeClr val="tx2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lang="ru-RU" b="1" dirty="0" err="1">
                <a:ln w="12700">
                  <a:solidFill>
                    <a:schemeClr val="tx2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роботи</a:t>
            </a:r>
            <a:br>
              <a:rPr lang="ru-RU" b="1" dirty="0">
                <a:ln w="12700">
                  <a:solidFill>
                    <a:schemeClr val="tx2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</a:br>
            <a:r>
              <a:rPr lang="ru-RU" b="1" dirty="0" err="1">
                <a:ln w="12700">
                  <a:solidFill>
                    <a:schemeClr val="tx2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Вільхівського</a:t>
            </a:r>
            <a:r>
              <a:rPr lang="ru-RU" b="1" dirty="0">
                <a:ln w="12700">
                  <a:solidFill>
                    <a:schemeClr val="tx2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lang="ru-RU" b="1" dirty="0" err="1">
                <a:ln w="12700">
                  <a:solidFill>
                    <a:schemeClr val="tx2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ліцею</a:t>
            </a:r>
            <a:br>
              <a:rPr lang="ru-RU" b="1" dirty="0">
                <a:ln w="12700">
                  <a:solidFill>
                    <a:schemeClr val="tx2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</a:br>
            <a:r>
              <a:rPr lang="ru-RU" b="1" dirty="0" err="1">
                <a:ln w="12700">
                  <a:solidFill>
                    <a:schemeClr val="tx2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Горохівської</a:t>
            </a:r>
            <a:r>
              <a:rPr lang="ru-RU" b="1" dirty="0">
                <a:ln w="12700">
                  <a:solidFill>
                    <a:schemeClr val="tx2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lang="ru-RU" b="1" dirty="0" err="1">
                <a:ln w="12700">
                  <a:solidFill>
                    <a:schemeClr val="tx2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міської</a:t>
            </a:r>
            <a:r>
              <a:rPr lang="ru-RU" b="1" dirty="0">
                <a:ln w="12700">
                  <a:solidFill>
                    <a:schemeClr val="tx2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ради </a:t>
            </a:r>
            <a:br>
              <a:rPr lang="ru-RU" b="1" dirty="0">
                <a:ln w="12700">
                  <a:solidFill>
                    <a:schemeClr val="tx2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</a:br>
            <a:endParaRPr lang="ru-RU" b="1" dirty="0">
              <a:ln w="12700">
                <a:solidFill>
                  <a:schemeClr val="tx2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15608" y="4221088"/>
            <a:ext cx="2636912" cy="2636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60242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0958" y="1037781"/>
            <a:ext cx="3286029" cy="190211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50905" y="60960"/>
            <a:ext cx="1950889" cy="210330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35268" y="340609"/>
            <a:ext cx="2917893" cy="164823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65525" y="3674783"/>
            <a:ext cx="2915180" cy="125407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77056" y="3941459"/>
            <a:ext cx="2066723" cy="168873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9536" y="3623047"/>
            <a:ext cx="3340898" cy="124369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990" y="2088056"/>
            <a:ext cx="3097036" cy="1243692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89780" y="1538279"/>
            <a:ext cx="6322100" cy="372495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4008" y="3574497"/>
            <a:ext cx="2066723" cy="1688738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92562" y="1685522"/>
            <a:ext cx="2437092" cy="191431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5627353" y="5263234"/>
            <a:ext cx="332724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b="1" dirty="0">
                <a:solidFill>
                  <a:srgbClr val="FF0000"/>
                </a:solidFill>
              </a:rPr>
              <a:t>2005-2026 рр.</a:t>
            </a:r>
          </a:p>
          <a:p>
            <a:pPr algn="ctr"/>
            <a:r>
              <a:rPr lang="uk-UA" sz="2800" b="1" dirty="0">
                <a:solidFill>
                  <a:srgbClr val="FF0000"/>
                </a:solidFill>
              </a:rPr>
              <a:t>20 років педагогічного стажу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40146" y="137167"/>
            <a:ext cx="1505843" cy="1950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84967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187624" y="404664"/>
            <a:ext cx="7056784" cy="1143000"/>
          </a:xfrm>
        </p:spPr>
        <p:txBody>
          <a:bodyPr>
            <a:normAutofit fontScale="90000"/>
          </a:bodyPr>
          <a:lstStyle/>
          <a:p>
            <a:r>
              <a:rPr lang="uk-UA" b="1" kern="10" dirty="0">
                <a:ln w="15875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cs typeface="Arial" panose="020B0604020202020204" pitchFamily="34" charset="0"/>
              </a:rPr>
              <a:t> Педагогічний життєпис</a:t>
            </a:r>
            <a:br>
              <a:rPr lang="uk-UA" b="1" kern="10" dirty="0">
                <a:ln w="1587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7030A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uk-UA" sz="2200" b="1" kern="10" dirty="0">
                <a:ln w="1587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FFC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2005-2006 рр. – педагог-організатор </a:t>
            </a:r>
            <a:r>
              <a:rPr lang="uk-UA" sz="2200" b="1" kern="10" dirty="0" err="1">
                <a:ln w="1587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FFC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Шклинської</a:t>
            </a:r>
            <a:r>
              <a:rPr lang="uk-UA" sz="2200" b="1" kern="10" dirty="0">
                <a:ln w="1587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FFC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 школи</a:t>
            </a:r>
            <a:endParaRPr lang="uk-UA" sz="2200" b="1" dirty="0">
              <a:solidFill>
                <a:srgbClr val="FFC000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08104" y="1988840"/>
            <a:ext cx="2970743" cy="3960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89123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331640" y="404664"/>
            <a:ext cx="6912768" cy="5976664"/>
          </a:xfrm>
        </p:spPr>
        <p:txBody>
          <a:bodyPr>
            <a:normAutofit fontScale="90000"/>
          </a:bodyPr>
          <a:lstStyle/>
          <a:p>
            <a:r>
              <a:rPr lang="uk-UA" b="1" kern="10" dirty="0">
                <a:ln w="15875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cs typeface="Arial" panose="020B0604020202020204" pitchFamily="34" charset="0"/>
              </a:rPr>
              <a:t> Педагогічний життєпис</a:t>
            </a:r>
            <a:br>
              <a:rPr lang="uk-UA" b="1" kern="10" dirty="0">
                <a:ln w="15875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cs typeface="Arial" panose="020B0604020202020204" pitchFamily="34" charset="0"/>
              </a:rPr>
            </a:br>
            <a:br>
              <a:rPr lang="uk-UA" b="1" kern="10" dirty="0">
                <a:ln w="1587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7030A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uk-UA" sz="2200" b="1" kern="10" dirty="0">
                <a:ln w="1587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FFC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з 2006 року – вчителька історії </a:t>
            </a:r>
            <a:r>
              <a:rPr lang="uk-UA" sz="2200" b="1" kern="10" dirty="0" err="1">
                <a:ln w="1587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FFC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Вільхівської</a:t>
            </a:r>
            <a:r>
              <a:rPr lang="uk-UA" sz="2200" b="1" kern="10" dirty="0">
                <a:ln w="1587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FFC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 школи І-ІІІ ст.</a:t>
            </a:r>
            <a:br>
              <a:rPr lang="uk-UA" sz="2200" b="1" kern="10" dirty="0">
                <a:ln w="1587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FFC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br>
              <a:rPr lang="uk-UA" sz="2200" b="1" kern="10" dirty="0">
                <a:ln w="1587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FFC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uk-UA" sz="2200" b="1" kern="10" dirty="0">
                <a:ln w="1587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FFC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- Історія </a:t>
            </a:r>
            <a:br>
              <a:rPr lang="uk-UA" sz="2200" b="1" kern="10" dirty="0">
                <a:ln w="1587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FFC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uk-UA" sz="2200" b="1" kern="10" dirty="0">
                <a:ln w="1587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FFC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           - Людина і світ </a:t>
            </a:r>
            <a:br>
              <a:rPr lang="uk-UA" sz="2200" b="1" kern="10" dirty="0">
                <a:ln w="1587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FFC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uk-UA" sz="2200" b="1" kern="10" dirty="0">
                <a:ln w="1587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FFC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- Курс за вибором «Історія України І пол. ХХ ст. в особах» ,</a:t>
            </a:r>
            <a:br>
              <a:rPr lang="uk-UA" sz="2200" b="1" kern="10" dirty="0">
                <a:ln w="1587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FFC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uk-UA" sz="2200" b="1" kern="10" dirty="0">
                <a:ln w="1587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FFC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           - Правознавство</a:t>
            </a:r>
            <a:br>
              <a:rPr lang="uk-UA" sz="2200" b="1" kern="10" dirty="0">
                <a:ln w="1587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FFC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uk-UA" sz="2200" b="1" kern="10" dirty="0">
                <a:ln w="1587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FFC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                     - Громадянська освіта </a:t>
            </a:r>
            <a:br>
              <a:rPr lang="uk-UA" sz="2200" b="1" kern="10" dirty="0">
                <a:ln w="1587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FFC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br>
              <a:rPr lang="uk-UA" sz="2200" b="1" kern="10" dirty="0">
                <a:ln w="1587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FFC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br>
              <a:rPr lang="uk-UA" sz="2200" b="1" kern="10" dirty="0">
                <a:ln w="1587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FFC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endParaRPr lang="uk-UA" sz="2200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43266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83568" y="476672"/>
            <a:ext cx="8661648" cy="1143000"/>
          </a:xfrm>
        </p:spPr>
        <p:txBody>
          <a:bodyPr>
            <a:noAutofit/>
          </a:bodyPr>
          <a:lstStyle/>
          <a:p>
            <a:br>
              <a:rPr lang="ru-RU" sz="3600" b="1" kern="10" dirty="0">
                <a:ln w="12700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cs typeface="Arial" panose="020B0604020202020204" pitchFamily="34" charset="0"/>
              </a:rPr>
            </a:br>
            <a:br>
              <a:rPr lang="ru-RU" sz="3600" b="1" kern="10" dirty="0">
                <a:ln w="12700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cs typeface="Arial" panose="020B0604020202020204" pitchFamily="34" charset="0"/>
              </a:rPr>
            </a:br>
            <a:r>
              <a:rPr lang="ru-RU" sz="3600" b="1" kern="10" dirty="0">
                <a:ln w="12700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cs typeface="Arial" panose="020B0604020202020204" pitchFamily="34" charset="0"/>
              </a:rPr>
              <a:t>Проблема, над </a:t>
            </a:r>
            <a:r>
              <a:rPr lang="ru-RU" sz="3600" b="1" kern="10" dirty="0" err="1">
                <a:ln w="12700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cs typeface="Arial" panose="020B0604020202020204" pitchFamily="34" charset="0"/>
              </a:rPr>
              <a:t>якою</a:t>
            </a:r>
            <a:r>
              <a:rPr lang="ru-RU" sz="3600" b="1" kern="10" dirty="0">
                <a:ln w="12700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cs typeface="Arial" panose="020B0604020202020204" pitchFamily="34" charset="0"/>
              </a:rPr>
              <a:t> </a:t>
            </a:r>
            <a:r>
              <a:rPr lang="ru-RU" sz="3600" b="1" kern="10" dirty="0" err="1">
                <a:ln w="12700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cs typeface="Arial" panose="020B0604020202020204" pitchFamily="34" charset="0"/>
              </a:rPr>
              <a:t>працюю</a:t>
            </a:r>
            <a:r>
              <a:rPr lang="ru-RU" sz="3600" b="1" kern="10" dirty="0">
                <a:ln w="12700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cs typeface="Arial" panose="020B0604020202020204" pitchFamily="34" charset="0"/>
              </a:rPr>
              <a:t>:</a:t>
            </a:r>
            <a:br>
              <a:rPr lang="ru-RU" sz="3600" b="1" kern="10" dirty="0">
                <a:ln w="12700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cs typeface="Arial" panose="020B0604020202020204" pitchFamily="34" charset="0"/>
              </a:rPr>
            </a:br>
            <a:r>
              <a:rPr lang="ru-RU" sz="3600" b="1" kern="10" dirty="0" err="1">
                <a:ln w="12700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cs typeface="Arial" panose="020B0604020202020204" pitchFamily="34" charset="0"/>
              </a:rPr>
              <a:t>Пошуково-дослідницька</a:t>
            </a:r>
            <a:r>
              <a:rPr lang="ru-RU" sz="3600" b="1" kern="10" dirty="0">
                <a:ln w="12700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cs typeface="Arial" panose="020B0604020202020204" pitchFamily="34" charset="0"/>
              </a:rPr>
              <a:t> робота на уроках </a:t>
            </a:r>
            <a:r>
              <a:rPr lang="ru-RU" sz="3600" b="1" kern="10" dirty="0" err="1">
                <a:ln w="12700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cs typeface="Arial" panose="020B0604020202020204" pitchFamily="34" charset="0"/>
              </a:rPr>
              <a:t>історії</a:t>
            </a:r>
            <a:r>
              <a:rPr lang="ru-RU" sz="3600" b="1" kern="10" dirty="0">
                <a:ln w="12700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cs typeface="Arial" panose="020B0604020202020204" pitchFamily="34" charset="0"/>
              </a:rPr>
              <a:t> як </a:t>
            </a:r>
            <a:r>
              <a:rPr lang="ru-RU" sz="3600" b="1" kern="10" dirty="0" err="1">
                <a:ln w="12700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cs typeface="Arial" panose="020B0604020202020204" pitchFamily="34" charset="0"/>
              </a:rPr>
              <a:t>умова</a:t>
            </a:r>
            <a:r>
              <a:rPr lang="ru-RU" sz="3600" b="1" kern="10" dirty="0">
                <a:ln w="12700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cs typeface="Arial" panose="020B0604020202020204" pitchFamily="34" charset="0"/>
              </a:rPr>
              <a:t> </a:t>
            </a:r>
            <a:r>
              <a:rPr lang="ru-RU" sz="3600" b="1" kern="10" dirty="0" err="1">
                <a:ln w="12700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cs typeface="Arial" panose="020B0604020202020204" pitchFamily="34" charset="0"/>
              </a:rPr>
              <a:t>розвитку</a:t>
            </a:r>
            <a:r>
              <a:rPr lang="ru-RU" sz="3600" b="1" kern="10" dirty="0">
                <a:ln w="12700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cs typeface="Arial" panose="020B0604020202020204" pitchFamily="34" charset="0"/>
              </a:rPr>
              <a:t> </a:t>
            </a:r>
            <a:r>
              <a:rPr lang="ru-RU" sz="3600" b="1" kern="10" dirty="0" err="1">
                <a:ln w="12700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cs typeface="Arial" panose="020B0604020202020204" pitchFamily="34" charset="0"/>
              </a:rPr>
              <a:t>творчих</a:t>
            </a:r>
            <a:r>
              <a:rPr lang="ru-RU" sz="3600" b="1" kern="10" dirty="0">
                <a:ln w="12700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cs typeface="Arial" panose="020B0604020202020204" pitchFamily="34" charset="0"/>
              </a:rPr>
              <a:t> </a:t>
            </a:r>
            <a:r>
              <a:rPr lang="ru-RU" sz="3600" b="1" kern="10" dirty="0" err="1">
                <a:ln w="12700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cs typeface="Arial" panose="020B0604020202020204" pitchFamily="34" charset="0"/>
              </a:rPr>
              <a:t>здібностей</a:t>
            </a:r>
            <a:r>
              <a:rPr lang="ru-RU" sz="3600" b="1" kern="10" dirty="0">
                <a:ln w="12700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cs typeface="Arial" panose="020B0604020202020204" pitchFamily="34" charset="0"/>
              </a:rPr>
              <a:t> </a:t>
            </a:r>
            <a:r>
              <a:rPr lang="ru-RU" sz="3600" b="1" kern="10" dirty="0" err="1">
                <a:ln w="12700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cs typeface="Arial" panose="020B0604020202020204" pitchFamily="34" charset="0"/>
              </a:rPr>
              <a:t>учнів</a:t>
            </a:r>
            <a:endParaRPr lang="uk-UA" sz="36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bg2">
                  <a:lumMod val="10000"/>
                </a:schemeClr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72200" y="3212976"/>
            <a:ext cx="2616045" cy="348806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5536" y="3284984"/>
            <a:ext cx="5823897" cy="3281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4042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83568" y="476672"/>
            <a:ext cx="8661648" cy="1143000"/>
          </a:xfrm>
        </p:spPr>
        <p:txBody>
          <a:bodyPr>
            <a:noAutofit/>
          </a:bodyPr>
          <a:lstStyle/>
          <a:p>
            <a:br>
              <a:rPr lang="ru-RU" sz="3600" b="1" kern="10" dirty="0">
                <a:ln w="12700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cs typeface="Arial" panose="020B0604020202020204" pitchFamily="34" charset="0"/>
              </a:rPr>
            </a:br>
            <a:br>
              <a:rPr lang="ru-RU" sz="3600" b="1" kern="10" dirty="0">
                <a:ln w="12700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cs typeface="Arial" panose="020B0604020202020204" pitchFamily="34" charset="0"/>
              </a:rPr>
            </a:br>
            <a:endParaRPr lang="uk-UA" sz="36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bg2">
                  <a:lumMod val="10000"/>
                </a:schemeClr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547664" y="332656"/>
            <a:ext cx="7200800" cy="47397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Дороги, що привели до перемоги</a:t>
            </a:r>
          </a:p>
          <a:p>
            <a:endParaRPr lang="uk-UA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uk-UA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2009 рік – ІІІ місце на районній олімпіаді з історії  (Левенець О.)</a:t>
            </a:r>
          </a:p>
          <a:p>
            <a:endParaRPr lang="uk-UA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uk-UA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2010 рік – лауреат районного конкурсу «Шукаємо молоді таланти»</a:t>
            </a:r>
          </a:p>
          <a:p>
            <a:endParaRPr lang="uk-UA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Лауреат конкурсу «Вчитель року – 2010»</a:t>
            </a:r>
          </a:p>
          <a:p>
            <a:endParaRPr lang="uk-UA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2015 рік – ІІ місце у районному конкурсі «За Україну, за її волю!» (</a:t>
            </a:r>
            <a:r>
              <a:rPr lang="uk-UA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Мацола</a:t>
            </a:r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Іванна 111 </a:t>
            </a:r>
            <a:r>
              <a:rPr lang="uk-UA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кл</a:t>
            </a:r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.)</a:t>
            </a:r>
          </a:p>
          <a:p>
            <a:endParaRPr lang="uk-UA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Фіналіст районного конкурсу «Вчитель року – 2016»</a:t>
            </a:r>
          </a:p>
          <a:p>
            <a:endParaRPr lang="uk-UA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uk-UA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84372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83568" y="476672"/>
            <a:ext cx="8661648" cy="1143000"/>
          </a:xfrm>
        </p:spPr>
        <p:txBody>
          <a:bodyPr>
            <a:noAutofit/>
          </a:bodyPr>
          <a:lstStyle/>
          <a:p>
            <a:br>
              <a:rPr lang="ru-RU" sz="3600" b="1" kern="10" dirty="0">
                <a:ln w="12700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cs typeface="Arial" panose="020B0604020202020204" pitchFamily="34" charset="0"/>
              </a:rPr>
            </a:br>
            <a:br>
              <a:rPr lang="ru-RU" sz="3600" b="1" kern="10" dirty="0">
                <a:ln w="12700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cs typeface="Arial" panose="020B0604020202020204" pitchFamily="34" charset="0"/>
              </a:rPr>
            </a:br>
            <a:endParaRPr lang="uk-UA" sz="36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bg2">
                  <a:lumMod val="10000"/>
                </a:schemeClr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403648" y="332656"/>
            <a:ext cx="7344816" cy="6463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2016 рік – переможець ІІІ (обласного) етапу Всеукраїнського конкурсу учнівської творчості до Шевченківських днів  Об’єднаймося ж, брати мої!» (</a:t>
            </a:r>
            <a:r>
              <a:rPr lang="uk-UA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Редчук</a:t>
            </a:r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О.)</a:t>
            </a:r>
          </a:p>
          <a:p>
            <a:endParaRPr lang="uk-UA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2017 рік – стаття «У Вільхівці пам’ятають…» в книзі А. Бондарчука «Україна. Голодомор 1946-1947 рр.</a:t>
            </a:r>
          </a:p>
          <a:p>
            <a:endParaRPr lang="uk-UA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2018 рік – ІІ місце (обласного) етапу Всеукраїнської краєзнавчої акції учнівської молоді «Українська революція: 100 років надії і боротьби» (</a:t>
            </a:r>
            <a:r>
              <a:rPr lang="uk-UA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Редчук</a:t>
            </a:r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І.)</a:t>
            </a:r>
          </a:p>
          <a:p>
            <a:endParaRPr lang="uk-UA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2018 рік – лауреат районного етапу конкурсу «Вчитель року – 2018»</a:t>
            </a:r>
          </a:p>
          <a:p>
            <a:endParaRPr lang="uk-UA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2018 рік – ІІ місце в районній олімпіаді з історії (Макаренко О. 10 </a:t>
            </a:r>
            <a:r>
              <a:rPr lang="uk-UA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кл</a:t>
            </a:r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.)</a:t>
            </a:r>
          </a:p>
          <a:p>
            <a:endParaRPr lang="uk-UA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2018 рік – ІІ місце в районній олімпіаді з історії (</a:t>
            </a:r>
            <a:r>
              <a:rPr lang="uk-UA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Редчук</a:t>
            </a:r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І. 10 </a:t>
            </a:r>
            <a:r>
              <a:rPr lang="uk-UA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кл</a:t>
            </a:r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.)</a:t>
            </a:r>
          </a:p>
          <a:p>
            <a:endParaRPr lang="uk-UA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2019 рік –участь в конкурсі фахової майстерності «Творчі сходинки педагогів Волині» в номінації «Класний керівник»</a:t>
            </a:r>
          </a:p>
          <a:p>
            <a:endParaRPr lang="uk-UA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2021 рік – участь в обласній виставці (ВІППО) «Творчі сходинки педагогів Волині» в номінації «Вчитель історії»</a:t>
            </a:r>
          </a:p>
        </p:txBody>
      </p:sp>
    </p:spTree>
    <p:extLst>
      <p:ext uri="{BB962C8B-B14F-4D97-AF65-F5344CB8AC3E}">
        <p14:creationId xmlns:p14="http://schemas.microsoft.com/office/powerpoint/2010/main" val="11110870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331640" y="404664"/>
            <a:ext cx="6912768" cy="1800200"/>
          </a:xfrm>
        </p:spPr>
        <p:txBody>
          <a:bodyPr>
            <a:normAutofit fontScale="90000"/>
          </a:bodyPr>
          <a:lstStyle/>
          <a:p>
            <a:r>
              <a:rPr lang="uk-UA" b="1" kern="10" dirty="0">
                <a:ln w="15875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cs typeface="Arial" panose="020B0604020202020204" pitchFamily="34" charset="0"/>
              </a:rPr>
              <a:t>Педагогічний життєпис</a:t>
            </a:r>
            <a:br>
              <a:rPr lang="uk-UA" b="1" kern="10" dirty="0">
                <a:ln w="15875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cs typeface="Arial" panose="020B0604020202020204" pitchFamily="34" charset="0"/>
              </a:rPr>
            </a:br>
            <a:br>
              <a:rPr lang="uk-UA" b="1" kern="10" dirty="0">
                <a:ln w="1587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7030A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endParaRPr lang="uk-UA" sz="2200" b="1" dirty="0">
              <a:solidFill>
                <a:srgbClr val="FFC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63688" y="1628800"/>
            <a:ext cx="67687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dirty="0"/>
              <a:t>Пришкільний табір </a:t>
            </a:r>
            <a:r>
              <a:rPr lang="uk-UA" sz="2400" dirty="0" err="1"/>
              <a:t>Вільхівської</a:t>
            </a:r>
            <a:r>
              <a:rPr lang="uk-UA" sz="2400" dirty="0"/>
              <a:t> школи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16728" y="2276872"/>
            <a:ext cx="5315712" cy="3462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32599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331640" y="404664"/>
            <a:ext cx="6912768" cy="1800200"/>
          </a:xfrm>
        </p:spPr>
        <p:txBody>
          <a:bodyPr>
            <a:normAutofit fontScale="90000"/>
          </a:bodyPr>
          <a:lstStyle/>
          <a:p>
            <a:r>
              <a:rPr lang="uk-UA" b="1" kern="10" dirty="0">
                <a:ln w="15875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cs typeface="Arial" panose="020B0604020202020204" pitchFamily="34" charset="0"/>
              </a:rPr>
              <a:t>Педагогічний життєпис</a:t>
            </a:r>
            <a:br>
              <a:rPr lang="uk-UA" b="1" kern="10" dirty="0">
                <a:ln w="15875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cs typeface="Arial" panose="020B0604020202020204" pitchFamily="34" charset="0"/>
              </a:rPr>
            </a:br>
            <a:br>
              <a:rPr lang="uk-UA" b="1" kern="10" dirty="0">
                <a:ln w="1587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7030A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endParaRPr lang="uk-UA" sz="2200" b="1" dirty="0">
              <a:solidFill>
                <a:srgbClr val="FFC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63688" y="1628800"/>
            <a:ext cx="67687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dirty="0"/>
              <a:t>2010-2016 рр. – класний керівник</a:t>
            </a:r>
          </a:p>
          <a:p>
            <a:pPr algn="ctr"/>
            <a:endParaRPr lang="uk-UA" sz="24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5176" y="2204864"/>
            <a:ext cx="5413248" cy="3560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95056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2"/>
          <p:cNvSpPr txBox="1">
            <a:spLocks/>
          </p:cNvSpPr>
          <p:nvPr/>
        </p:nvSpPr>
        <p:spPr>
          <a:xfrm>
            <a:off x="1613538" y="121882"/>
            <a:ext cx="7172973" cy="302433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uk-UA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  <a:p>
            <a:pPr algn="l"/>
            <a:endParaRPr lang="uk-UA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  <a:p>
            <a:pPr algn="l"/>
            <a:endParaRPr lang="uk-UA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  <a:p>
            <a:pPr algn="l"/>
            <a:endParaRPr lang="uk-UA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  <p:sp>
        <p:nvSpPr>
          <p:cNvPr id="7" name="Заголовок 2"/>
          <p:cNvSpPr txBox="1">
            <a:spLocks/>
          </p:cNvSpPr>
          <p:nvPr/>
        </p:nvSpPr>
        <p:spPr>
          <a:xfrm>
            <a:off x="2139527" y="3717032"/>
            <a:ext cx="3800625" cy="119675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uk-UA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263" r="100000">
                        <a14:foregroundMark x1="2895" y1="68421" x2="2895" y2="68421"/>
                        <a14:foregroundMark x1="35000" y1="83459" x2="35000" y2="83459"/>
                        <a14:foregroundMark x1="53421" y1="91729" x2="53421" y2="91729"/>
                        <a14:foregroundMark x1="33421" y1="77444" x2="33421" y2="77444"/>
                        <a14:foregroundMark x1="23158" y1="66917" x2="23158" y2="66917"/>
                        <a14:foregroundMark x1="54474" y1="51128" x2="54474" y2="51128"/>
                        <a14:foregroundMark x1="56316" y1="48872" x2="56316" y2="48872"/>
                        <a14:foregroundMark x1="59211" y1="48872" x2="59211" y2="48872"/>
                        <a14:foregroundMark x1="50789" y1="47368" x2="50789" y2="47368"/>
                        <a14:foregroundMark x1="47632" y1="51880" x2="47632" y2="51880"/>
                        <a14:foregroundMark x1="51842" y1="46617" x2="51842" y2="46617"/>
                        <a14:foregroundMark x1="48158" y1="16541" x2="48158" y2="16541"/>
                        <a14:foregroundMark x1="78421" y1="57143" x2="78421" y2="57143"/>
                        <a14:foregroundMark x1="87895" y1="52632" x2="87895" y2="52632"/>
                        <a14:foregroundMark x1="92368" y1="76692" x2="92368" y2="76692"/>
                        <a14:foregroundMark x1="93421" y1="70677" x2="93421" y2="70677"/>
                        <a14:foregroundMark x1="48684" y1="47368" x2="48684" y2="473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00025" y="5460793"/>
            <a:ext cx="3909120" cy="13681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799981"/>
            <a:ext cx="4480129" cy="334926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907704" y="260648"/>
            <a:ext cx="64087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2016-2023 роки – класний керівник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83573" y="3004994"/>
            <a:ext cx="7425572" cy="3853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947981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uk-UA" b="1" i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</a:br>
            <a:br>
              <a:rPr lang="uk-UA" b="1" i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uk-UA" b="1" i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Пройшла</a:t>
            </a:r>
            <a:r>
              <a:rPr lang="uk-UA" sz="48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anose="03010101010201010101" pitchFamily="66" charset="0"/>
              </a:rPr>
              <a:t>  </a:t>
            </a:r>
            <a:r>
              <a:rPr lang="uk-UA" b="1" i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курси</a:t>
            </a:r>
            <a:r>
              <a:rPr lang="uk-UA" b="1" dirty="0">
                <a:ln w="1905"/>
                <a:solidFill>
                  <a:schemeClr val="accent6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anose="03010101010201010101" pitchFamily="66" charset="0"/>
              </a:rPr>
              <a:t> перепідготовки вчителя та атестувалась в  2016 р.</a:t>
            </a:r>
            <a:br>
              <a:rPr lang="ru-RU" dirty="0">
                <a:solidFill>
                  <a:schemeClr val="accent6">
                    <a:lumMod val="75000"/>
                  </a:schemeClr>
                </a:solidFill>
              </a:rPr>
            </a:b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3608" y="1844824"/>
            <a:ext cx="3332905" cy="476824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30508" y="1887924"/>
            <a:ext cx="3556292" cy="4725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67187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827584" y="2767237"/>
            <a:ext cx="4824536" cy="1143000"/>
          </a:xfrm>
        </p:spPr>
        <p:txBody>
          <a:bodyPr>
            <a:noAutofit/>
          </a:bodyPr>
          <a:lstStyle/>
          <a:p>
            <a:r>
              <a:rPr lang="uk-UA" sz="7000" b="1" i="1" kern="10" dirty="0">
                <a:ln w="15875">
                  <a:solidFill>
                    <a:schemeClr val="tx1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cs typeface="Arial" panose="020B0604020202020204" pitchFamily="34" charset="0"/>
              </a:rPr>
              <a:t> </a:t>
            </a:r>
            <a:r>
              <a:rPr lang="uk-UA" sz="4800" b="1" i="1" kern="10" dirty="0" err="1">
                <a:ln w="1587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cs typeface="Arial" panose="020B0604020202020204" pitchFamily="34" charset="0"/>
              </a:rPr>
              <a:t>Процюк</a:t>
            </a:r>
            <a:br>
              <a:rPr lang="uk-UA" sz="4800" b="1" i="1" kern="10" dirty="0">
                <a:ln w="1587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cs typeface="Arial" panose="020B0604020202020204" pitchFamily="34" charset="0"/>
              </a:rPr>
            </a:br>
            <a:r>
              <a:rPr lang="uk-UA" sz="4800" b="1" i="1" kern="10" dirty="0">
                <a:ln w="1587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cs typeface="Arial" panose="020B0604020202020204" pitchFamily="34" charset="0"/>
              </a:rPr>
              <a:t>Наталія</a:t>
            </a:r>
            <a:br>
              <a:rPr lang="uk-UA" sz="4800" b="1" i="1" kern="10" dirty="0">
                <a:ln w="1587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cs typeface="Arial" panose="020B0604020202020204" pitchFamily="34" charset="0"/>
              </a:rPr>
            </a:br>
            <a:r>
              <a:rPr lang="uk-UA" sz="4800" b="1" i="1" kern="10" dirty="0">
                <a:ln w="1587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cs typeface="Arial" panose="020B0604020202020204" pitchFamily="34" charset="0"/>
              </a:rPr>
              <a:t>Леонідівна</a:t>
            </a:r>
            <a:br>
              <a:rPr lang="uk-UA" sz="4800" b="1" i="1" kern="10" dirty="0">
                <a:ln w="15875">
                  <a:solidFill>
                    <a:schemeClr val="tx1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cs typeface="Arial" panose="020B0604020202020204" pitchFamily="34" charset="0"/>
              </a:rPr>
            </a:br>
            <a:endParaRPr lang="uk-UA" sz="4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6096" y="332656"/>
            <a:ext cx="3245071" cy="5498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1588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uk-UA" b="1" i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</a:br>
            <a:br>
              <a:rPr lang="uk-UA" b="1" i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uk-UA" b="1" i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Пройшла</a:t>
            </a:r>
            <a:r>
              <a:rPr lang="uk-UA" sz="48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anose="03010101010201010101" pitchFamily="66" charset="0"/>
              </a:rPr>
              <a:t>  </a:t>
            </a:r>
            <a:r>
              <a:rPr lang="uk-UA" b="1" i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курси</a:t>
            </a:r>
            <a:r>
              <a:rPr lang="uk-UA" b="1" dirty="0">
                <a:ln w="1905"/>
                <a:solidFill>
                  <a:schemeClr val="accent6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anose="03010101010201010101" pitchFamily="66" charset="0"/>
              </a:rPr>
              <a:t> перепідготовки вчителя та атестувалась в  2021 р.</a:t>
            </a:r>
            <a:br>
              <a:rPr lang="ru-RU" dirty="0">
                <a:solidFill>
                  <a:schemeClr val="accent6">
                    <a:lumMod val="75000"/>
                  </a:schemeClr>
                </a:solidFill>
              </a:rPr>
            </a:b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3995" y="1700808"/>
            <a:ext cx="3727360" cy="508518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32040" y="1697439"/>
            <a:ext cx="3603863" cy="5040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46095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uk-UA" b="1" i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</a:br>
            <a:br>
              <a:rPr lang="uk-UA" b="1" i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1403648" y="274638"/>
            <a:ext cx="7200800" cy="5539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b="1" dirty="0">
                <a:solidFill>
                  <a:srgbClr val="FF0000"/>
                </a:solidFill>
              </a:rPr>
              <a:t>На шляху до самовдосконалення</a:t>
            </a:r>
          </a:p>
          <a:p>
            <a:endParaRPr lang="uk-UA" dirty="0"/>
          </a:p>
          <a:p>
            <a:pPr algn="ctr"/>
            <a:r>
              <a:rPr lang="uk-UA" dirty="0"/>
              <a:t>           </a:t>
            </a:r>
            <a:r>
              <a:rPr lang="uk-UA" sz="4000" b="1" dirty="0"/>
              <a:t>Курси підвищення кваліфікації </a:t>
            </a:r>
          </a:p>
          <a:p>
            <a:pPr algn="ctr"/>
            <a:r>
              <a:rPr lang="uk-UA" sz="4000" b="1" dirty="0"/>
              <a:t>2021-2026 рр.:</a:t>
            </a:r>
          </a:p>
          <a:p>
            <a:pPr algn="ctr"/>
            <a:endParaRPr lang="uk-UA" sz="2000" b="1" dirty="0"/>
          </a:p>
          <a:p>
            <a:pPr algn="ctr"/>
            <a:r>
              <a:rPr lang="uk-UA" sz="2000" b="1" dirty="0"/>
              <a:t>Історія – 207 годин</a:t>
            </a:r>
          </a:p>
          <a:p>
            <a:pPr algn="ctr"/>
            <a:r>
              <a:rPr lang="uk-UA" sz="2000" b="1" dirty="0"/>
              <a:t>Географія – 63 години</a:t>
            </a:r>
          </a:p>
          <a:p>
            <a:pPr algn="ctr"/>
            <a:r>
              <a:rPr lang="uk-UA" sz="2000" b="1" dirty="0"/>
              <a:t>Інклюзія – 30 годин</a:t>
            </a:r>
          </a:p>
          <a:p>
            <a:pPr algn="ctr"/>
            <a:r>
              <a:rPr lang="uk-UA" sz="2000" b="1" dirty="0"/>
              <a:t>Психологічний супровід – 16 годин</a:t>
            </a:r>
          </a:p>
          <a:p>
            <a:pPr algn="ctr"/>
            <a:r>
              <a:rPr lang="uk-UA" sz="2000" b="1" dirty="0" err="1"/>
              <a:t>Домедична</a:t>
            </a:r>
            <a:r>
              <a:rPr lang="uk-UA" sz="2000" b="1" dirty="0"/>
              <a:t> підготовка – 2 години</a:t>
            </a:r>
          </a:p>
          <a:p>
            <a:pPr algn="ctr"/>
            <a:endParaRPr lang="uk-UA" sz="2000" b="1" dirty="0"/>
          </a:p>
          <a:p>
            <a:pPr algn="ctr"/>
            <a:endParaRPr lang="uk-UA" sz="2000" b="1" dirty="0"/>
          </a:p>
          <a:p>
            <a:pPr algn="ctr"/>
            <a:r>
              <a:rPr lang="uk-UA" sz="2000" b="1" dirty="0"/>
              <a:t> Всього : 318 годин</a:t>
            </a:r>
          </a:p>
        </p:txBody>
      </p:sp>
    </p:spTree>
    <p:extLst>
      <p:ext uri="{BB962C8B-B14F-4D97-AF65-F5344CB8AC3E}">
        <p14:creationId xmlns:p14="http://schemas.microsoft.com/office/powerpoint/2010/main" val="172514349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2"/>
          <p:cNvSpPr txBox="1">
            <a:spLocks/>
          </p:cNvSpPr>
          <p:nvPr/>
        </p:nvSpPr>
        <p:spPr>
          <a:xfrm>
            <a:off x="1691680" y="0"/>
            <a:ext cx="7172973" cy="151741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uk-UA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  <a:p>
            <a:pPr algn="l"/>
            <a:endParaRPr lang="uk-UA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  <a:p>
            <a:pPr algn="l"/>
            <a:endParaRPr lang="uk-UA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  <a:p>
            <a:pPr algn="l"/>
            <a:endParaRPr lang="uk-UA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  <a:p>
            <a:pPr algn="l"/>
            <a:r>
              <a:rPr lang="uk-UA" sz="2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Не лише вчителі, а кожен громадянин міг </a:t>
            </a:r>
            <a:r>
              <a:rPr lang="uk-UA" sz="24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переврити</a:t>
            </a:r>
            <a:r>
              <a:rPr lang="uk-UA" sz="2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 цифрову грамотність, пройшовши національний тест-</a:t>
            </a:r>
            <a:r>
              <a:rPr lang="uk-UA" sz="24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цифрограм</a:t>
            </a:r>
            <a:r>
              <a:rPr lang="uk-UA" sz="2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 на сайті </a:t>
            </a:r>
            <a:r>
              <a:rPr lang="en-US" sz="24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osvita</a:t>
            </a:r>
            <a:r>
              <a:rPr lang="en-US" sz="2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. </a:t>
            </a:r>
            <a:r>
              <a:rPr lang="en-US" sz="24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diya</a:t>
            </a:r>
            <a:r>
              <a:rPr lang="en-US" sz="2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. </a:t>
            </a:r>
            <a:r>
              <a:rPr lang="en-US" sz="24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gov.</a:t>
            </a:r>
            <a:r>
              <a:rPr lang="en-US" sz="2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ua</a:t>
            </a:r>
            <a:r>
              <a:rPr lang="en-US" sz="2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 </a:t>
            </a:r>
            <a:r>
              <a:rPr lang="uk-UA" sz="2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та після складання тесту отримати сертифікат, що підтверджує його знання та навички.</a:t>
            </a:r>
          </a:p>
          <a:p>
            <a:pPr algn="l"/>
            <a:endParaRPr lang="uk-UA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  <a:p>
            <a:pPr algn="l"/>
            <a:endParaRPr lang="uk-UA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  <p:sp>
        <p:nvSpPr>
          <p:cNvPr id="7" name="Заголовок 2"/>
          <p:cNvSpPr txBox="1">
            <a:spLocks/>
          </p:cNvSpPr>
          <p:nvPr/>
        </p:nvSpPr>
        <p:spPr>
          <a:xfrm>
            <a:off x="2139527" y="3717032"/>
            <a:ext cx="3800625" cy="119675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uk-UA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263" r="100000">
                        <a14:foregroundMark x1="2895" y1="68421" x2="2895" y2="68421"/>
                        <a14:foregroundMark x1="35000" y1="83459" x2="35000" y2="83459"/>
                        <a14:foregroundMark x1="53421" y1="91729" x2="53421" y2="91729"/>
                        <a14:foregroundMark x1="33421" y1="77444" x2="33421" y2="77444"/>
                        <a14:foregroundMark x1="23158" y1="66917" x2="23158" y2="66917"/>
                        <a14:foregroundMark x1="54474" y1="51128" x2="54474" y2="51128"/>
                        <a14:foregroundMark x1="56316" y1="48872" x2="56316" y2="48872"/>
                        <a14:foregroundMark x1="59211" y1="48872" x2="59211" y2="48872"/>
                        <a14:foregroundMark x1="50789" y1="47368" x2="50789" y2="47368"/>
                        <a14:foregroundMark x1="47632" y1="51880" x2="47632" y2="51880"/>
                        <a14:foregroundMark x1="51842" y1="46617" x2="51842" y2="46617"/>
                        <a14:foregroundMark x1="48158" y1="16541" x2="48158" y2="16541"/>
                        <a14:foregroundMark x1="78421" y1="57143" x2="78421" y2="57143"/>
                        <a14:foregroundMark x1="87895" y1="52632" x2="87895" y2="52632"/>
                        <a14:foregroundMark x1="92368" y1="76692" x2="92368" y2="76692"/>
                        <a14:foregroundMark x1="93421" y1="70677" x2="93421" y2="70677"/>
                        <a14:foregroundMark x1="48684" y1="47368" x2="48684" y2="473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00025" y="5460793"/>
            <a:ext cx="3909120" cy="13681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4792" y="2376663"/>
            <a:ext cx="3879220" cy="429269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04048" y="2272328"/>
            <a:ext cx="3555937" cy="4501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583792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2"/>
          <p:cNvSpPr txBox="1">
            <a:spLocks/>
          </p:cNvSpPr>
          <p:nvPr/>
        </p:nvSpPr>
        <p:spPr>
          <a:xfrm>
            <a:off x="1691680" y="0"/>
            <a:ext cx="7172973" cy="151741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uk-UA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  <a:p>
            <a:pPr algn="l"/>
            <a:endParaRPr lang="uk-UA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  <a:p>
            <a:pPr algn="l"/>
            <a:endParaRPr lang="uk-UA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  <a:p>
            <a:pPr algn="l"/>
            <a:endParaRPr lang="uk-UA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  <p:sp>
        <p:nvSpPr>
          <p:cNvPr id="7" name="Заголовок 2"/>
          <p:cNvSpPr txBox="1">
            <a:spLocks/>
          </p:cNvSpPr>
          <p:nvPr/>
        </p:nvSpPr>
        <p:spPr>
          <a:xfrm>
            <a:off x="2139527" y="3717032"/>
            <a:ext cx="3800625" cy="119675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uk-UA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263" r="100000">
                        <a14:foregroundMark x1="2895" y1="68421" x2="2895" y2="68421"/>
                        <a14:foregroundMark x1="35000" y1="83459" x2="35000" y2="83459"/>
                        <a14:foregroundMark x1="53421" y1="91729" x2="53421" y2="91729"/>
                        <a14:foregroundMark x1="33421" y1="77444" x2="33421" y2="77444"/>
                        <a14:foregroundMark x1="23158" y1="66917" x2="23158" y2="66917"/>
                        <a14:foregroundMark x1="54474" y1="51128" x2="54474" y2="51128"/>
                        <a14:foregroundMark x1="56316" y1="48872" x2="56316" y2="48872"/>
                        <a14:foregroundMark x1="59211" y1="48872" x2="59211" y2="48872"/>
                        <a14:foregroundMark x1="50789" y1="47368" x2="50789" y2="47368"/>
                        <a14:foregroundMark x1="47632" y1="51880" x2="47632" y2="51880"/>
                        <a14:foregroundMark x1="51842" y1="46617" x2="51842" y2="46617"/>
                        <a14:foregroundMark x1="48158" y1="16541" x2="48158" y2="16541"/>
                        <a14:foregroundMark x1="78421" y1="57143" x2="78421" y2="57143"/>
                        <a14:foregroundMark x1="87895" y1="52632" x2="87895" y2="52632"/>
                        <a14:foregroundMark x1="92368" y1="76692" x2="92368" y2="76692"/>
                        <a14:foregroundMark x1="93421" y1="70677" x2="93421" y2="70677"/>
                        <a14:foregroundMark x1="48684" y1="47368" x2="48684" y2="473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00025" y="5460793"/>
            <a:ext cx="3909120" cy="13681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188640"/>
            <a:ext cx="4395597" cy="633429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16016" y="234363"/>
            <a:ext cx="4249280" cy="6242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64054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2"/>
          <p:cNvSpPr txBox="1">
            <a:spLocks/>
          </p:cNvSpPr>
          <p:nvPr/>
        </p:nvSpPr>
        <p:spPr>
          <a:xfrm>
            <a:off x="1691680" y="0"/>
            <a:ext cx="7172973" cy="151741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uk-UA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  <a:p>
            <a:pPr algn="l"/>
            <a:endParaRPr lang="uk-UA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  <a:p>
            <a:pPr algn="l"/>
            <a:endParaRPr lang="uk-UA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  <a:p>
            <a:pPr algn="l"/>
            <a:endParaRPr lang="uk-UA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  <p:sp>
        <p:nvSpPr>
          <p:cNvPr id="7" name="Заголовок 2"/>
          <p:cNvSpPr txBox="1">
            <a:spLocks/>
          </p:cNvSpPr>
          <p:nvPr/>
        </p:nvSpPr>
        <p:spPr>
          <a:xfrm>
            <a:off x="2139527" y="3717032"/>
            <a:ext cx="3800625" cy="119675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uk-UA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263" r="100000">
                        <a14:foregroundMark x1="2895" y1="68421" x2="2895" y2="68421"/>
                        <a14:foregroundMark x1="35000" y1="83459" x2="35000" y2="83459"/>
                        <a14:foregroundMark x1="53421" y1="91729" x2="53421" y2="91729"/>
                        <a14:foregroundMark x1="33421" y1="77444" x2="33421" y2="77444"/>
                        <a14:foregroundMark x1="23158" y1="66917" x2="23158" y2="66917"/>
                        <a14:foregroundMark x1="54474" y1="51128" x2="54474" y2="51128"/>
                        <a14:foregroundMark x1="56316" y1="48872" x2="56316" y2="48872"/>
                        <a14:foregroundMark x1="59211" y1="48872" x2="59211" y2="48872"/>
                        <a14:foregroundMark x1="50789" y1="47368" x2="50789" y2="47368"/>
                        <a14:foregroundMark x1="47632" y1="51880" x2="47632" y2="51880"/>
                        <a14:foregroundMark x1="51842" y1="46617" x2="51842" y2="46617"/>
                        <a14:foregroundMark x1="48158" y1="16541" x2="48158" y2="16541"/>
                        <a14:foregroundMark x1="78421" y1="57143" x2="78421" y2="57143"/>
                        <a14:foregroundMark x1="87895" y1="52632" x2="87895" y2="52632"/>
                        <a14:foregroundMark x1="92368" y1="76692" x2="92368" y2="76692"/>
                        <a14:foregroundMark x1="93421" y1="70677" x2="93421" y2="70677"/>
                        <a14:foregroundMark x1="48684" y1="47368" x2="48684" y2="473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00025" y="5460793"/>
            <a:ext cx="3909120" cy="13681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758" y="332655"/>
            <a:ext cx="4365668" cy="622490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4071" y="332656"/>
            <a:ext cx="4292429" cy="6224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962854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2"/>
          <p:cNvSpPr txBox="1">
            <a:spLocks/>
          </p:cNvSpPr>
          <p:nvPr/>
        </p:nvSpPr>
        <p:spPr>
          <a:xfrm>
            <a:off x="1691680" y="0"/>
            <a:ext cx="7172973" cy="151741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uk-UA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  <a:p>
            <a:pPr algn="l"/>
            <a:endParaRPr lang="uk-UA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  <a:p>
            <a:pPr algn="l"/>
            <a:endParaRPr lang="uk-UA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  <a:p>
            <a:pPr algn="l"/>
            <a:endParaRPr lang="uk-UA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  <p:sp>
        <p:nvSpPr>
          <p:cNvPr id="7" name="Заголовок 2"/>
          <p:cNvSpPr txBox="1">
            <a:spLocks/>
          </p:cNvSpPr>
          <p:nvPr/>
        </p:nvSpPr>
        <p:spPr>
          <a:xfrm>
            <a:off x="2139527" y="3717032"/>
            <a:ext cx="3800625" cy="119675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uk-UA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263" r="100000">
                        <a14:foregroundMark x1="2895" y1="68421" x2="2895" y2="68421"/>
                        <a14:foregroundMark x1="35000" y1="83459" x2="35000" y2="83459"/>
                        <a14:foregroundMark x1="53421" y1="91729" x2="53421" y2="91729"/>
                        <a14:foregroundMark x1="33421" y1="77444" x2="33421" y2="77444"/>
                        <a14:foregroundMark x1="23158" y1="66917" x2="23158" y2="66917"/>
                        <a14:foregroundMark x1="54474" y1="51128" x2="54474" y2="51128"/>
                        <a14:foregroundMark x1="56316" y1="48872" x2="56316" y2="48872"/>
                        <a14:foregroundMark x1="59211" y1="48872" x2="59211" y2="48872"/>
                        <a14:foregroundMark x1="50789" y1="47368" x2="50789" y2="47368"/>
                        <a14:foregroundMark x1="47632" y1="51880" x2="47632" y2="51880"/>
                        <a14:foregroundMark x1="51842" y1="46617" x2="51842" y2="46617"/>
                        <a14:foregroundMark x1="48158" y1="16541" x2="48158" y2="16541"/>
                        <a14:foregroundMark x1="78421" y1="57143" x2="78421" y2="57143"/>
                        <a14:foregroundMark x1="87895" y1="52632" x2="87895" y2="52632"/>
                        <a14:foregroundMark x1="92368" y1="76692" x2="92368" y2="76692"/>
                        <a14:foregroundMark x1="93421" y1="70677" x2="93421" y2="70677"/>
                        <a14:foregroundMark x1="48684" y1="47368" x2="48684" y2="473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00025" y="5460793"/>
            <a:ext cx="3909120" cy="13681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11960" y="260648"/>
            <a:ext cx="4438273" cy="616359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5311" y="227921"/>
            <a:ext cx="3888432" cy="3828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25338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2"/>
          <p:cNvSpPr>
            <a:spLocks noGrp="1"/>
          </p:cNvSpPr>
          <p:nvPr>
            <p:ph type="title"/>
          </p:nvPr>
        </p:nvSpPr>
        <p:spPr>
          <a:xfrm>
            <a:off x="899728" y="2564904"/>
            <a:ext cx="8229600" cy="764704"/>
          </a:xfrm>
        </p:spPr>
        <p:txBody>
          <a:bodyPr>
            <a:normAutofit fontScale="90000"/>
          </a:bodyPr>
          <a:lstStyle/>
          <a:p>
            <a:br>
              <a:rPr lang="ru-RU" sz="4000" b="1" kern="10" dirty="0">
                <a:ln w="12700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cs typeface="Arial" panose="020B0604020202020204" pitchFamily="34" charset="0"/>
              </a:rPr>
            </a:br>
            <a:endParaRPr lang="uk-UA" sz="31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75856" y="303126"/>
            <a:ext cx="5288260" cy="5288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266864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2"/>
          <p:cNvSpPr txBox="1">
            <a:spLocks/>
          </p:cNvSpPr>
          <p:nvPr/>
        </p:nvSpPr>
        <p:spPr>
          <a:xfrm>
            <a:off x="1691680" y="0"/>
            <a:ext cx="7172973" cy="151741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uk-UA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  <a:p>
            <a:pPr algn="l"/>
            <a:endParaRPr lang="uk-UA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  <a:p>
            <a:pPr algn="l"/>
            <a:endParaRPr lang="uk-UA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  <a:p>
            <a:pPr algn="l"/>
            <a:endParaRPr lang="uk-UA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  <p:sp>
        <p:nvSpPr>
          <p:cNvPr id="7" name="Заголовок 2"/>
          <p:cNvSpPr txBox="1">
            <a:spLocks/>
          </p:cNvSpPr>
          <p:nvPr/>
        </p:nvSpPr>
        <p:spPr>
          <a:xfrm>
            <a:off x="2139527" y="3717032"/>
            <a:ext cx="3800625" cy="119675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uk-UA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263" r="100000">
                        <a14:foregroundMark x1="2895" y1="68421" x2="2895" y2="68421"/>
                        <a14:foregroundMark x1="35000" y1="83459" x2="35000" y2="83459"/>
                        <a14:foregroundMark x1="53421" y1="91729" x2="53421" y2="91729"/>
                        <a14:foregroundMark x1="33421" y1="77444" x2="33421" y2="77444"/>
                        <a14:foregroundMark x1="23158" y1="66917" x2="23158" y2="66917"/>
                        <a14:foregroundMark x1="54474" y1="51128" x2="54474" y2="51128"/>
                        <a14:foregroundMark x1="56316" y1="48872" x2="56316" y2="48872"/>
                        <a14:foregroundMark x1="59211" y1="48872" x2="59211" y2="48872"/>
                        <a14:foregroundMark x1="50789" y1="47368" x2="50789" y2="47368"/>
                        <a14:foregroundMark x1="47632" y1="51880" x2="47632" y2="51880"/>
                        <a14:foregroundMark x1="51842" y1="46617" x2="51842" y2="46617"/>
                        <a14:foregroundMark x1="48158" y1="16541" x2="48158" y2="16541"/>
                        <a14:foregroundMark x1="78421" y1="57143" x2="78421" y2="57143"/>
                        <a14:foregroundMark x1="87895" y1="52632" x2="87895" y2="52632"/>
                        <a14:foregroundMark x1="92368" y1="76692" x2="92368" y2="76692"/>
                        <a14:foregroundMark x1="93421" y1="70677" x2="93421" y2="70677"/>
                        <a14:foregroundMark x1="48684" y1="47368" x2="48684" y2="473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00025" y="5460793"/>
            <a:ext cx="3909120" cy="13681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4008" y="620688"/>
            <a:ext cx="4304149" cy="609652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0688" y="2696584"/>
            <a:ext cx="4320480" cy="4054191"/>
          </a:xfrm>
          <a:prstGeom prst="rect">
            <a:avLst/>
          </a:prstGeom>
        </p:spPr>
      </p:pic>
      <p:sp>
        <p:nvSpPr>
          <p:cNvPr id="8" name="Округлений прямокутник 7"/>
          <p:cNvSpPr/>
          <p:nvPr/>
        </p:nvSpPr>
        <p:spPr>
          <a:xfrm>
            <a:off x="395536" y="260648"/>
            <a:ext cx="3960440" cy="21602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" name="TextBox 8"/>
          <p:cNvSpPr txBox="1"/>
          <p:nvPr/>
        </p:nvSpPr>
        <p:spPr>
          <a:xfrm>
            <a:off x="611560" y="516657"/>
            <a:ext cx="342827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000" b="1" dirty="0">
                <a:solidFill>
                  <a:schemeClr val="bg1">
                    <a:lumMod val="95000"/>
                  </a:schemeClr>
                </a:solidFill>
              </a:rPr>
              <a:t>Участь команди </a:t>
            </a:r>
            <a:r>
              <a:rPr lang="uk-UA" sz="2000" b="1" dirty="0" err="1">
                <a:solidFill>
                  <a:schemeClr val="bg1">
                    <a:lumMod val="95000"/>
                  </a:schemeClr>
                </a:solidFill>
              </a:rPr>
              <a:t>Вільхівського</a:t>
            </a:r>
            <a:r>
              <a:rPr lang="uk-UA" sz="2000" b="1" dirty="0">
                <a:solidFill>
                  <a:schemeClr val="bg1">
                    <a:lumMod val="95000"/>
                  </a:schemeClr>
                </a:solidFill>
              </a:rPr>
              <a:t> ліцею в обласному етапі Всеукраїнського конкурсу «Земля – наш спільний дім» 2023 рік</a:t>
            </a:r>
          </a:p>
        </p:txBody>
      </p:sp>
    </p:spTree>
    <p:extLst>
      <p:ext uri="{BB962C8B-B14F-4D97-AF65-F5344CB8AC3E}">
        <p14:creationId xmlns:p14="http://schemas.microsoft.com/office/powerpoint/2010/main" val="403071330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115616" y="2708920"/>
            <a:ext cx="5112568" cy="504056"/>
          </a:xfrm>
        </p:spPr>
        <p:txBody>
          <a:bodyPr>
            <a:noAutofit/>
          </a:bodyPr>
          <a:lstStyle/>
          <a:p>
            <a:pPr algn="just"/>
            <a:br>
              <a:rPr lang="uk-UA" sz="2400" dirty="0"/>
            </a:br>
            <a:endParaRPr lang="ru-RU" sz="24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576" y="1404251"/>
            <a:ext cx="3031746" cy="538384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55976" y="65136"/>
            <a:ext cx="4724809" cy="666960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261114"/>
            <a:ext cx="3987130" cy="2182557"/>
          </a:xfrm>
          <a:prstGeom prst="rect">
            <a:avLst/>
          </a:prstGeom>
        </p:spPr>
      </p:pic>
      <p:sp>
        <p:nvSpPr>
          <p:cNvPr id="8" name="Прямокутник 7"/>
          <p:cNvSpPr/>
          <p:nvPr/>
        </p:nvSpPr>
        <p:spPr>
          <a:xfrm>
            <a:off x="-14551" y="752357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uk-UA" b="1" dirty="0">
                <a:solidFill>
                  <a:schemeClr val="bg1">
                    <a:lumMod val="95000"/>
                  </a:schemeClr>
                </a:solidFill>
              </a:rPr>
              <a:t>Участь команди </a:t>
            </a:r>
            <a:r>
              <a:rPr lang="uk-UA" b="1" dirty="0" err="1">
                <a:solidFill>
                  <a:schemeClr val="bg1">
                    <a:lumMod val="95000"/>
                  </a:schemeClr>
                </a:solidFill>
              </a:rPr>
              <a:t>Вільхівського</a:t>
            </a:r>
            <a:r>
              <a:rPr lang="uk-UA" b="1" dirty="0">
                <a:solidFill>
                  <a:schemeClr val="bg1">
                    <a:lumMod val="95000"/>
                  </a:schemeClr>
                </a:solidFill>
              </a:rPr>
              <a:t> ліцею в обласному етапі Всеукраїнського </a:t>
            </a:r>
          </a:p>
          <a:p>
            <a:pPr algn="ctr"/>
            <a:r>
              <a:rPr lang="uk-UA" b="1" dirty="0">
                <a:solidFill>
                  <a:schemeClr val="bg1">
                    <a:lumMod val="95000"/>
                  </a:schemeClr>
                </a:solidFill>
              </a:rPr>
              <a:t>конкурсу «Земля – наш спільний дім»</a:t>
            </a:r>
          </a:p>
          <a:p>
            <a:pPr algn="ctr"/>
            <a:r>
              <a:rPr lang="uk-UA" b="1" dirty="0">
                <a:solidFill>
                  <a:schemeClr val="bg1">
                    <a:lumMod val="95000"/>
                  </a:schemeClr>
                </a:solidFill>
              </a:rPr>
              <a:t>2024 рік</a:t>
            </a:r>
          </a:p>
        </p:txBody>
      </p:sp>
    </p:spTree>
    <p:extLst>
      <p:ext uri="{BB962C8B-B14F-4D97-AF65-F5344CB8AC3E}">
        <p14:creationId xmlns:p14="http://schemas.microsoft.com/office/powerpoint/2010/main" val="385335404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115616" y="2708920"/>
            <a:ext cx="5112568" cy="504056"/>
          </a:xfrm>
        </p:spPr>
        <p:txBody>
          <a:bodyPr>
            <a:noAutofit/>
          </a:bodyPr>
          <a:lstStyle/>
          <a:p>
            <a:pPr algn="just"/>
            <a:br>
              <a:rPr lang="uk-UA" sz="2400" dirty="0"/>
            </a:br>
            <a:endParaRPr lang="ru-RU" sz="24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87824" y="3445247"/>
            <a:ext cx="5883913" cy="314399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403648" y="188640"/>
            <a:ext cx="67687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000" b="1" dirty="0">
                <a:solidFill>
                  <a:schemeClr val="bg1"/>
                </a:solidFill>
              </a:rPr>
              <a:t>   Олімпіади 2021 – 2026 роки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547664" y="896526"/>
            <a:ext cx="712879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dirty="0"/>
              <a:t>27 листопада 2021 року – переможці І етапу олімпіади з історії:</a:t>
            </a:r>
          </a:p>
          <a:p>
            <a:r>
              <a:rPr lang="uk-UA" sz="2400" dirty="0"/>
              <a:t>                                     </a:t>
            </a:r>
            <a:r>
              <a:rPr lang="uk-UA" sz="2400" dirty="0" err="1"/>
              <a:t>Матвіюк</a:t>
            </a:r>
            <a:r>
              <a:rPr lang="uk-UA" sz="2400" dirty="0"/>
              <a:t> Марія 9 клас – І місце</a:t>
            </a:r>
          </a:p>
          <a:p>
            <a:r>
              <a:rPr lang="uk-UA" sz="2400" dirty="0"/>
              <a:t>                                     </a:t>
            </a:r>
            <a:r>
              <a:rPr lang="uk-UA" sz="2400" dirty="0" err="1"/>
              <a:t>Процюк</a:t>
            </a:r>
            <a:r>
              <a:rPr lang="uk-UA" sz="2400" dirty="0"/>
              <a:t> Ярослав 8 клас – ІІІ місце</a:t>
            </a:r>
          </a:p>
          <a:p>
            <a:r>
              <a:rPr lang="uk-UA" sz="2400" dirty="0"/>
              <a:t>                </a:t>
            </a:r>
            <a:r>
              <a:rPr lang="uk-UA" sz="2400" dirty="0" err="1"/>
              <a:t>Матвіюк</a:t>
            </a:r>
            <a:r>
              <a:rPr lang="uk-UA" sz="2400" dirty="0"/>
              <a:t> М. – переможниця обласного етапу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04" y="2767107"/>
            <a:ext cx="2664296" cy="3633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90369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331640" y="184482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uk-UA" sz="49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cs typeface="Arial" panose="020B0604020202020204" pitchFamily="34" charset="0"/>
              </a:rPr>
              <a:t>Педагогічне кредо:</a:t>
            </a:r>
            <a:br>
              <a:rPr lang="uk-UA" sz="49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cs typeface="Arial" panose="020B0604020202020204" pitchFamily="34" charset="0"/>
              </a:rPr>
            </a:br>
            <a:br>
              <a:rPr lang="uk-UA" sz="49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cs typeface="Arial" panose="020B0604020202020204" pitchFamily="34" charset="0"/>
              </a:rPr>
            </a:br>
            <a:r>
              <a:rPr lang="uk-UA" sz="49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chemeClr val="accent2">
                    <a:lumMod val="75000"/>
                  </a:schemeClr>
                </a:solidFill>
                <a:latin typeface="Bookman Old Style" panose="02050604050505020204" pitchFamily="18" charset="0"/>
                <a:cs typeface="Arial" panose="020B0604020202020204" pitchFamily="34" charset="0"/>
              </a:rPr>
              <a:t>Правильно навчає той, хто навчає цікаво!</a:t>
            </a:r>
            <a:br>
              <a:rPr lang="uk-UA" b="1" i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7030A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cs typeface="Arial" panose="020B0604020202020204" pitchFamily="34" charset="0"/>
              </a:rPr>
            </a:br>
            <a:endParaRPr lang="uk-UA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03848" y="3573016"/>
            <a:ext cx="5598548" cy="3150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11065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115616" y="2708920"/>
            <a:ext cx="5112568" cy="504056"/>
          </a:xfrm>
        </p:spPr>
        <p:txBody>
          <a:bodyPr>
            <a:noAutofit/>
          </a:bodyPr>
          <a:lstStyle/>
          <a:p>
            <a:pPr algn="just"/>
            <a:br>
              <a:rPr lang="uk-UA" sz="2400" dirty="0"/>
            </a:br>
            <a:endParaRPr lang="ru-RU" sz="24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70103" y="3445247"/>
            <a:ext cx="5883913" cy="314399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403648" y="188640"/>
            <a:ext cx="67687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000" b="1" dirty="0">
                <a:solidFill>
                  <a:schemeClr val="bg1"/>
                </a:solidFill>
              </a:rPr>
              <a:t>   Олімпіади 2021 – 2026 роки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907704" y="1183031"/>
            <a:ext cx="712879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dirty="0"/>
              <a:t>4 грудня 2021 року – переможниця І етапу олімпіади з правознавства – </a:t>
            </a:r>
          </a:p>
          <a:p>
            <a:endParaRPr lang="uk-UA" sz="2400" dirty="0"/>
          </a:p>
          <a:p>
            <a:r>
              <a:rPr lang="uk-UA" sz="2400" dirty="0"/>
              <a:t>               Прус Надія 9 клас  ІІІ місце</a:t>
            </a:r>
          </a:p>
        </p:txBody>
      </p:sp>
    </p:spTree>
    <p:extLst>
      <p:ext uri="{BB962C8B-B14F-4D97-AF65-F5344CB8AC3E}">
        <p14:creationId xmlns:p14="http://schemas.microsoft.com/office/powerpoint/2010/main" val="212752929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115616" y="2708920"/>
            <a:ext cx="5112568" cy="504056"/>
          </a:xfrm>
        </p:spPr>
        <p:txBody>
          <a:bodyPr>
            <a:noAutofit/>
          </a:bodyPr>
          <a:lstStyle/>
          <a:p>
            <a:pPr algn="just"/>
            <a:br>
              <a:rPr lang="uk-UA" sz="2400" dirty="0"/>
            </a:br>
            <a:endParaRPr lang="ru-RU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1403648" y="188640"/>
            <a:ext cx="67687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000" b="1" dirty="0">
                <a:solidFill>
                  <a:schemeClr val="bg1"/>
                </a:solidFill>
              </a:rPr>
              <a:t>   Олімпіади 2021 – 2026 роки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403648" y="980728"/>
            <a:ext cx="712879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/>
              <a:t>Жовтень 2022 року – переможниця територіальної олімпіади з історії </a:t>
            </a:r>
            <a:r>
              <a:rPr lang="uk-UA" dirty="0" err="1"/>
              <a:t>Матвіюк</a:t>
            </a:r>
            <a:r>
              <a:rPr lang="uk-UA" dirty="0"/>
              <a:t> Марія 10 клас – І місце</a:t>
            </a:r>
          </a:p>
          <a:p>
            <a:endParaRPr lang="uk-UA" dirty="0"/>
          </a:p>
          <a:p>
            <a:r>
              <a:rPr lang="uk-UA" dirty="0"/>
              <a:t>Листопад 2022 року – переможниця районної олімпіади з історії </a:t>
            </a:r>
            <a:r>
              <a:rPr lang="uk-UA" dirty="0" err="1"/>
              <a:t>Матвіюк</a:t>
            </a:r>
            <a:r>
              <a:rPr lang="uk-UA" dirty="0"/>
              <a:t> Марія 10 клас – ІІІ місце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9592" y="2708920"/>
            <a:ext cx="2977708" cy="396780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48829" y="2236495"/>
            <a:ext cx="3312368" cy="4416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17206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115616" y="2708920"/>
            <a:ext cx="5112568" cy="504056"/>
          </a:xfrm>
        </p:spPr>
        <p:txBody>
          <a:bodyPr>
            <a:noAutofit/>
          </a:bodyPr>
          <a:lstStyle/>
          <a:p>
            <a:pPr algn="just"/>
            <a:br>
              <a:rPr lang="uk-UA" sz="2400" dirty="0"/>
            </a:br>
            <a:endParaRPr lang="ru-RU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1403648" y="188640"/>
            <a:ext cx="67687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000" b="1" dirty="0">
                <a:solidFill>
                  <a:schemeClr val="bg1"/>
                </a:solidFill>
              </a:rPr>
              <a:t>   Олімпіади 2021 – 2026 роки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403648" y="1052736"/>
            <a:ext cx="734481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/>
              <a:t>Листопад 2023 року – переможниця І етапу Всеукраїнської олімпіади з історії </a:t>
            </a:r>
            <a:r>
              <a:rPr lang="uk-UA" dirty="0" err="1"/>
              <a:t>Матвіюк</a:t>
            </a:r>
            <a:r>
              <a:rPr lang="uk-UA" dirty="0"/>
              <a:t> Марія 11 клас – І місце</a:t>
            </a:r>
          </a:p>
          <a:p>
            <a:endParaRPr lang="uk-UA" dirty="0"/>
          </a:p>
          <a:p>
            <a:r>
              <a:rPr lang="uk-UA" dirty="0"/>
              <a:t>Грудень 2023 року – переможниця ІІ етапу олімпіади з історії </a:t>
            </a:r>
            <a:r>
              <a:rPr lang="uk-UA" dirty="0" err="1"/>
              <a:t>Матвіюк</a:t>
            </a:r>
            <a:r>
              <a:rPr lang="uk-UA" dirty="0"/>
              <a:t> Марія 11 клас – ІІІ місце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55985" y="2530064"/>
            <a:ext cx="3121555" cy="416207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20072" y="2348880"/>
            <a:ext cx="3101691" cy="4343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612549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115616" y="2708920"/>
            <a:ext cx="5112568" cy="504056"/>
          </a:xfrm>
        </p:spPr>
        <p:txBody>
          <a:bodyPr>
            <a:noAutofit/>
          </a:bodyPr>
          <a:lstStyle/>
          <a:p>
            <a:pPr algn="just"/>
            <a:br>
              <a:rPr lang="uk-UA" sz="2400" dirty="0"/>
            </a:br>
            <a:endParaRPr lang="ru-RU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1403648" y="188640"/>
            <a:ext cx="67687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000" b="1" dirty="0">
                <a:solidFill>
                  <a:schemeClr val="bg1"/>
                </a:solidFill>
              </a:rPr>
              <a:t>   Олімпіади 2021 – 2026 роки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403648" y="980728"/>
            <a:ext cx="727280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/>
              <a:t>Листопад 2024 року – переможниця І етапу Всеукраїнської олімпіади з історії </a:t>
            </a:r>
            <a:r>
              <a:rPr lang="uk-UA" dirty="0" err="1"/>
              <a:t>Смолярчук</a:t>
            </a:r>
            <a:r>
              <a:rPr lang="uk-UA" dirty="0"/>
              <a:t> Аліна 8 клас – І місце</a:t>
            </a:r>
          </a:p>
          <a:p>
            <a:endParaRPr lang="uk-UA" dirty="0"/>
          </a:p>
          <a:p>
            <a:r>
              <a:rPr lang="uk-UA" dirty="0"/>
              <a:t>7 грудня 2024 року – переможниця ІІ етапу олімпіади з історії </a:t>
            </a:r>
            <a:r>
              <a:rPr lang="uk-UA" dirty="0" err="1"/>
              <a:t>Смолярчук</a:t>
            </a:r>
            <a:r>
              <a:rPr lang="uk-UA" dirty="0"/>
              <a:t> Аліна 8 клас – ІІ місце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2542258"/>
            <a:ext cx="2924141" cy="391871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68144" y="2391072"/>
            <a:ext cx="3144663" cy="422108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95520" y="2780928"/>
            <a:ext cx="1804572" cy="3097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049773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115616" y="2708920"/>
            <a:ext cx="5112568" cy="504056"/>
          </a:xfrm>
        </p:spPr>
        <p:txBody>
          <a:bodyPr>
            <a:noAutofit/>
          </a:bodyPr>
          <a:lstStyle/>
          <a:p>
            <a:pPr algn="just"/>
            <a:br>
              <a:rPr lang="uk-UA" sz="2400" dirty="0"/>
            </a:br>
            <a:endParaRPr lang="ru-RU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1403648" y="188640"/>
            <a:ext cx="67687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000" b="1" dirty="0">
                <a:solidFill>
                  <a:schemeClr val="bg1"/>
                </a:solidFill>
              </a:rPr>
              <a:t>   Олімпіади 2021 – 2026 роки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547664" y="1052736"/>
            <a:ext cx="70567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/>
              <a:t>1 листопада 2025 року – переможець І етапу Всеукраїнської олімпіади з історії Бортник Віталій 10 клас -  ІІ місце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9552" y="1831893"/>
            <a:ext cx="3714526" cy="492754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51321" y="1818267"/>
            <a:ext cx="3353127" cy="4941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047217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115616" y="2708920"/>
            <a:ext cx="5112568" cy="504056"/>
          </a:xfrm>
        </p:spPr>
        <p:txBody>
          <a:bodyPr>
            <a:noAutofit/>
          </a:bodyPr>
          <a:lstStyle/>
          <a:p>
            <a:pPr algn="just"/>
            <a:br>
              <a:rPr lang="uk-UA" sz="2400" dirty="0"/>
            </a:br>
            <a:endParaRPr lang="ru-RU" sz="2400" dirty="0"/>
          </a:p>
        </p:txBody>
      </p:sp>
      <p:sp>
        <p:nvSpPr>
          <p:cNvPr id="2" name="TextBox 1"/>
          <p:cNvSpPr txBox="1"/>
          <p:nvPr/>
        </p:nvSpPr>
        <p:spPr>
          <a:xfrm>
            <a:off x="1403648" y="116632"/>
            <a:ext cx="748883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600" b="1" dirty="0">
                <a:solidFill>
                  <a:schemeClr val="bg1"/>
                </a:solidFill>
              </a:rPr>
              <a:t>Всеукраїнський конкурс-захист науково-дослідницьких робіт </a:t>
            </a:r>
          </a:p>
          <a:p>
            <a:pPr algn="ctr"/>
            <a:r>
              <a:rPr lang="uk-UA" sz="3600" b="1" dirty="0">
                <a:solidFill>
                  <a:schemeClr val="bg1"/>
                </a:solidFill>
              </a:rPr>
              <a:t>учнів-членів Малої академії наук 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7664" y="2455109"/>
            <a:ext cx="2726973" cy="324197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89180" y="2027635"/>
            <a:ext cx="3462184" cy="461478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403648" y="2027635"/>
            <a:ext cx="33843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/>
              <a:t>               2023 рік</a:t>
            </a:r>
          </a:p>
        </p:txBody>
      </p:sp>
      <p:sp>
        <p:nvSpPr>
          <p:cNvPr id="9" name="Округлений прямокутник 8"/>
          <p:cNvSpPr/>
          <p:nvPr/>
        </p:nvSpPr>
        <p:spPr>
          <a:xfrm>
            <a:off x="467544" y="5697083"/>
            <a:ext cx="4464496" cy="94533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0" name="TextBox 9"/>
          <p:cNvSpPr txBox="1"/>
          <p:nvPr/>
        </p:nvSpPr>
        <p:spPr>
          <a:xfrm>
            <a:off x="611560" y="5916703"/>
            <a:ext cx="41764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/>
              <a:t>Лауреат обласного етапу захисту науково-дослідницьких робіт в МАН</a:t>
            </a:r>
          </a:p>
        </p:txBody>
      </p:sp>
    </p:spTree>
    <p:extLst>
      <p:ext uri="{BB962C8B-B14F-4D97-AF65-F5344CB8AC3E}">
        <p14:creationId xmlns:p14="http://schemas.microsoft.com/office/powerpoint/2010/main" val="89177625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Округлений прямокутник 5"/>
          <p:cNvSpPr/>
          <p:nvPr/>
        </p:nvSpPr>
        <p:spPr>
          <a:xfrm>
            <a:off x="467544" y="188640"/>
            <a:ext cx="4032448" cy="158417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115616" y="2708920"/>
            <a:ext cx="5112568" cy="504056"/>
          </a:xfrm>
        </p:spPr>
        <p:txBody>
          <a:bodyPr>
            <a:noAutofit/>
          </a:bodyPr>
          <a:lstStyle/>
          <a:p>
            <a:pPr algn="just"/>
            <a:br>
              <a:rPr lang="uk-UA" sz="2400" dirty="0"/>
            </a:br>
            <a:endParaRPr lang="ru-RU" sz="24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99992" y="836712"/>
            <a:ext cx="4033469" cy="5360268"/>
          </a:xfrm>
          <a:prstGeom prst="rect">
            <a:avLst/>
          </a:prstGeom>
        </p:spPr>
      </p:pic>
      <p:sp>
        <p:nvSpPr>
          <p:cNvPr id="5" name="Прямокутник 4"/>
          <p:cNvSpPr/>
          <p:nvPr/>
        </p:nvSpPr>
        <p:spPr>
          <a:xfrm>
            <a:off x="611560" y="519063"/>
            <a:ext cx="36004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Всеукраїнський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конкурс-</a:t>
            </a:r>
            <a:r>
              <a:rPr lang="ru-RU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захист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науково-дослідницьких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робіт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ru-RU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учнів-членів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Малої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академії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наук </a:t>
            </a:r>
          </a:p>
          <a:p>
            <a:pPr algn="ctr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2024</a:t>
            </a:r>
          </a:p>
        </p:txBody>
      </p:sp>
    </p:spTree>
    <p:extLst>
      <p:ext uri="{BB962C8B-B14F-4D97-AF65-F5344CB8AC3E}">
        <p14:creationId xmlns:p14="http://schemas.microsoft.com/office/powerpoint/2010/main" val="371650062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115616" y="2708920"/>
            <a:ext cx="5112568" cy="504056"/>
          </a:xfrm>
        </p:spPr>
        <p:txBody>
          <a:bodyPr>
            <a:noAutofit/>
          </a:bodyPr>
          <a:lstStyle/>
          <a:p>
            <a:pPr algn="just"/>
            <a:br>
              <a:rPr lang="uk-UA" sz="2400" dirty="0"/>
            </a:br>
            <a:endParaRPr lang="ru-RU" sz="24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39952" y="3193964"/>
            <a:ext cx="4828352" cy="361892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04" y="116632"/>
            <a:ext cx="5212457" cy="3906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828038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449316" y="1240539"/>
            <a:ext cx="7776864" cy="2016224"/>
          </a:xfrm>
        </p:spPr>
        <p:txBody>
          <a:bodyPr>
            <a:noAutofit/>
          </a:bodyPr>
          <a:lstStyle/>
          <a:p>
            <a:r>
              <a:rPr lang="uk-UA" sz="2000" dirty="0"/>
              <a:t>Дуже різноманітні варіанти інтерактивних вправ з історії України та всесвітньої історії, розроблені у сервісі </a:t>
            </a:r>
            <a:r>
              <a:rPr lang="ru-RU" sz="2000" b="1" dirty="0" err="1"/>
              <a:t>Learning</a:t>
            </a:r>
            <a:r>
              <a:rPr lang="ru-RU" sz="2000" b="1" dirty="0"/>
              <a:t> </a:t>
            </a:r>
            <a:r>
              <a:rPr lang="ru-RU" sz="2000" b="1" dirty="0" err="1"/>
              <a:t>Apps</a:t>
            </a:r>
            <a:br>
              <a:rPr lang="ru-RU" sz="2000" dirty="0"/>
            </a:br>
            <a:r>
              <a:rPr lang="uk-UA" sz="2000" dirty="0"/>
              <a:t>Вправи з всесвітньої історії для 8 класу   </a:t>
            </a:r>
            <a:r>
              <a:rPr lang="uk-UA" sz="2000" u="sng" dirty="0">
                <a:hlinkClick r:id="rId2"/>
              </a:rPr>
              <a:t>https://learningapps.org/watch?v=p78ix8r6t17</a:t>
            </a:r>
            <a:br>
              <a:rPr lang="ru-RU" sz="2000" dirty="0"/>
            </a:br>
            <a:r>
              <a:rPr lang="uk-UA" sz="2000" dirty="0"/>
              <a:t> 	Вправи з всесвітньої історії для 9 класу   </a:t>
            </a:r>
            <a:r>
              <a:rPr lang="uk-UA" sz="2000" u="sng" dirty="0">
                <a:hlinkClick r:id="rId3"/>
              </a:rPr>
              <a:t>https://learningapps.org/watch?v=p9x48uuet17</a:t>
            </a:r>
            <a:br>
              <a:rPr lang="ru-RU" sz="2000" dirty="0"/>
            </a:br>
            <a:r>
              <a:rPr lang="ru-RU" sz="2000" dirty="0" err="1"/>
              <a:t>Wordwall</a:t>
            </a:r>
            <a:r>
              <a:rPr lang="ru-RU" sz="2000" dirty="0"/>
              <a:t> </a:t>
            </a:r>
            <a:r>
              <a:rPr lang="ru-RU" sz="2000" dirty="0" err="1"/>
              <a:t>можна</a:t>
            </a:r>
            <a:r>
              <a:rPr lang="ru-RU" sz="2000" dirty="0"/>
              <a:t> </a:t>
            </a:r>
            <a:r>
              <a:rPr lang="ru-RU" sz="2000" dirty="0" err="1"/>
              <a:t>використовувати</a:t>
            </a:r>
            <a:r>
              <a:rPr lang="ru-RU" sz="2000" dirty="0"/>
              <a:t> для </a:t>
            </a:r>
            <a:r>
              <a:rPr lang="ru-RU" sz="2000" dirty="0" err="1"/>
              <a:t>створення</a:t>
            </a:r>
            <a:r>
              <a:rPr lang="ru-RU" sz="2000" dirty="0"/>
              <a:t> </a:t>
            </a:r>
            <a:r>
              <a:rPr lang="ru-RU" sz="2000" dirty="0" err="1"/>
              <a:t>інтерактивних</a:t>
            </a:r>
            <a:r>
              <a:rPr lang="ru-RU" sz="2000" dirty="0"/>
              <a:t> </a:t>
            </a:r>
            <a:r>
              <a:rPr lang="ru-RU" sz="2000" dirty="0" err="1"/>
              <a:t>вправ</a:t>
            </a:r>
            <a:r>
              <a:rPr lang="ru-RU" sz="2000" dirty="0"/>
              <a:t> і </a:t>
            </a:r>
            <a:r>
              <a:rPr lang="ru-RU" sz="2000" dirty="0" err="1"/>
              <a:t>матеріалів</a:t>
            </a:r>
            <a:r>
              <a:rPr lang="ru-RU" sz="2000" dirty="0"/>
              <a:t> для </a:t>
            </a:r>
            <a:r>
              <a:rPr lang="ru-RU" sz="2000" dirty="0" err="1"/>
              <a:t>роздруку</a:t>
            </a:r>
            <a:r>
              <a:rPr lang="ru-RU" sz="2000" dirty="0"/>
              <a:t>. </a:t>
            </a:r>
            <a:r>
              <a:rPr lang="ru-RU" sz="2000" dirty="0" err="1"/>
              <a:t>Більшість</a:t>
            </a:r>
            <a:r>
              <a:rPr lang="ru-RU" sz="2000" dirty="0"/>
              <a:t> наших </a:t>
            </a:r>
            <a:r>
              <a:rPr lang="ru-RU" sz="2000" dirty="0" err="1"/>
              <a:t>шаблонів</a:t>
            </a:r>
            <a:r>
              <a:rPr lang="ru-RU" sz="2000" dirty="0"/>
              <a:t> </a:t>
            </a:r>
            <a:r>
              <a:rPr lang="ru-RU" sz="2000" dirty="0" err="1"/>
              <a:t>доступні</a:t>
            </a:r>
            <a:r>
              <a:rPr lang="ru-RU" sz="2000" dirty="0"/>
              <a:t> в </a:t>
            </a:r>
            <a:r>
              <a:rPr lang="ru-RU" sz="2000" dirty="0" err="1"/>
              <a:t>інтерактивному</a:t>
            </a:r>
            <a:r>
              <a:rPr lang="ru-RU" sz="2000" dirty="0"/>
              <a:t> </a:t>
            </a:r>
            <a:r>
              <a:rPr lang="ru-RU" sz="2000" dirty="0" err="1"/>
              <a:t>вигляді</a:t>
            </a:r>
            <a:r>
              <a:rPr lang="ru-RU" sz="2000" dirty="0"/>
              <a:t>, а </a:t>
            </a:r>
            <a:r>
              <a:rPr lang="ru-RU" sz="2000" dirty="0" err="1"/>
              <a:t>також</a:t>
            </a:r>
            <a:r>
              <a:rPr lang="ru-RU" sz="2000" dirty="0"/>
              <a:t> у </a:t>
            </a:r>
            <a:r>
              <a:rPr lang="ru-RU" sz="2000" dirty="0" err="1"/>
              <a:t>версії</a:t>
            </a:r>
            <a:r>
              <a:rPr lang="ru-RU" sz="2000" dirty="0"/>
              <a:t> для </a:t>
            </a:r>
            <a:r>
              <a:rPr lang="ru-RU" sz="2000" dirty="0" err="1"/>
              <a:t>роздруку</a:t>
            </a:r>
            <a:r>
              <a:rPr lang="ru-RU" sz="2000" dirty="0"/>
              <a:t>.</a:t>
            </a:r>
            <a:br>
              <a:rPr lang="ru-RU" sz="2000" dirty="0"/>
            </a:br>
            <a:endParaRPr lang="ru-RU" sz="20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6096" y="5373766"/>
            <a:ext cx="3453715" cy="110484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6096" y="3608090"/>
            <a:ext cx="3209925" cy="142875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5736" y="3608090"/>
            <a:ext cx="2990850" cy="153352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04" y="1198776"/>
            <a:ext cx="2327570" cy="144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837665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91680" y="1412776"/>
            <a:ext cx="3888432" cy="288032"/>
          </a:xfrm>
        </p:spPr>
        <p:txBody>
          <a:bodyPr>
            <a:normAutofit fontScale="90000"/>
          </a:bodyPr>
          <a:lstStyle/>
          <a:p>
            <a:br>
              <a:rPr lang="ru-RU" sz="2200" b="1" dirty="0"/>
            </a:br>
            <a:br>
              <a:rPr lang="ru-RU" sz="2200" b="1" dirty="0"/>
            </a:br>
            <a:br>
              <a:rPr lang="ru-RU" sz="2200" b="1" dirty="0"/>
            </a:br>
            <a:br>
              <a:rPr lang="ru-RU" sz="2200" b="1" dirty="0"/>
            </a:br>
            <a:br>
              <a:rPr lang="ru-RU" sz="2200" b="1" dirty="0"/>
            </a:br>
            <a:br>
              <a:rPr lang="ru-RU" sz="2200" b="1" dirty="0"/>
            </a:br>
            <a:br>
              <a:rPr lang="ru-RU" sz="2200" b="1" dirty="0"/>
            </a:br>
            <a:br>
              <a:rPr lang="ru-RU" sz="2200" b="1" dirty="0"/>
            </a:br>
            <a:br>
              <a:rPr lang="ru-RU" sz="2200" b="1" dirty="0"/>
            </a:br>
            <a:br>
              <a:rPr lang="ru-RU" sz="2200" b="1" dirty="0"/>
            </a:br>
            <a:br>
              <a:rPr lang="ru-RU" sz="2200" b="1" dirty="0"/>
            </a:br>
            <a:r>
              <a:rPr lang="ru-RU" sz="2200" b="1" dirty="0" err="1"/>
              <a:t>Kahoot</a:t>
            </a:r>
            <a:r>
              <a:rPr lang="ru-RU" sz="2200" b="1" dirty="0"/>
              <a:t>!</a:t>
            </a:r>
            <a:r>
              <a:rPr lang="ru-RU" sz="2200" dirty="0"/>
              <a:t> – онлайн-</a:t>
            </a:r>
            <a:r>
              <a:rPr lang="ru-RU" sz="2200" dirty="0" err="1"/>
              <a:t>сервіс</a:t>
            </a:r>
            <a:r>
              <a:rPr lang="ru-RU" sz="2200" dirty="0"/>
              <a:t>, за </a:t>
            </a:r>
            <a:r>
              <a:rPr lang="ru-RU" sz="2200" dirty="0" err="1"/>
              <a:t>допомогою</a:t>
            </a:r>
            <a:r>
              <a:rPr lang="ru-RU" sz="2200" dirty="0"/>
              <a:t> </a:t>
            </a:r>
            <a:r>
              <a:rPr lang="ru-RU" sz="2200" dirty="0" err="1"/>
              <a:t>якого</a:t>
            </a:r>
            <a:r>
              <a:rPr lang="ru-RU" sz="2200" dirty="0"/>
              <a:t>  </a:t>
            </a:r>
            <a:r>
              <a:rPr lang="ru-RU" sz="2200" dirty="0" err="1"/>
              <a:t>вікторини</a:t>
            </a:r>
            <a:r>
              <a:rPr lang="ru-RU" sz="2200" dirty="0"/>
              <a:t>, тести, </a:t>
            </a:r>
            <a:r>
              <a:rPr lang="ru-RU" sz="2200" dirty="0" err="1"/>
              <a:t>дидактичні</a:t>
            </a:r>
            <a:r>
              <a:rPr lang="ru-RU" sz="2200" dirty="0"/>
              <a:t> </a:t>
            </a:r>
            <a:r>
              <a:rPr lang="ru-RU" sz="2200" dirty="0" err="1"/>
              <a:t>ігри</a:t>
            </a:r>
            <a:r>
              <a:rPr lang="ru-RU" sz="2200" dirty="0"/>
              <a:t> для </a:t>
            </a:r>
            <a:r>
              <a:rPr lang="ru-RU" sz="2200" dirty="0" err="1"/>
              <a:t>учнів</a:t>
            </a:r>
            <a:r>
              <a:rPr lang="ru-RU" sz="2200" dirty="0"/>
              <a:t>.</a:t>
            </a:r>
            <a:br>
              <a:rPr lang="ru-RU" sz="2200" dirty="0"/>
            </a:br>
            <a:br>
              <a:rPr lang="ru-RU" dirty="0"/>
            </a:br>
            <a:br>
              <a:rPr lang="ru-RU" dirty="0"/>
            </a:br>
            <a:br>
              <a:rPr lang="ru-RU" dirty="0"/>
            </a:br>
            <a:r>
              <a:rPr lang="ru-RU" sz="2200" b="1" dirty="0" err="1"/>
              <a:t>Popplet</a:t>
            </a:r>
            <a:r>
              <a:rPr lang="ru-RU" sz="2200" dirty="0"/>
              <a:t> – онлайн-</a:t>
            </a:r>
            <a:r>
              <a:rPr lang="ru-RU" sz="2200" dirty="0" err="1"/>
              <a:t>сервіс</a:t>
            </a:r>
            <a:r>
              <a:rPr lang="ru-RU" sz="2200" dirty="0"/>
              <a:t> </a:t>
            </a:r>
            <a:r>
              <a:rPr lang="ru-RU" sz="2200" dirty="0" err="1"/>
              <a:t>створення</a:t>
            </a:r>
            <a:r>
              <a:rPr lang="ru-RU" sz="2200" dirty="0"/>
              <a:t> </a:t>
            </a:r>
            <a:r>
              <a:rPr lang="ru-RU" sz="2200" dirty="0" err="1"/>
              <a:t>ментальних</a:t>
            </a:r>
            <a:r>
              <a:rPr lang="ru-RU" sz="2200" dirty="0"/>
              <a:t> карт.</a:t>
            </a:r>
            <a:r>
              <a:rPr lang="uk-UA" sz="2200" dirty="0"/>
              <a:t>. </a:t>
            </a:r>
            <a:r>
              <a:rPr lang="ru-RU" sz="2200" dirty="0"/>
              <a:t>Даний </a:t>
            </a:r>
            <a:r>
              <a:rPr lang="ru-RU" sz="2200" dirty="0" err="1"/>
              <a:t>сервіс</a:t>
            </a:r>
            <a:r>
              <a:rPr lang="ru-RU" sz="2200" dirty="0"/>
              <a:t> </a:t>
            </a:r>
            <a:r>
              <a:rPr lang="ru-RU" sz="2200" dirty="0" err="1"/>
              <a:t>дозволяє</a:t>
            </a:r>
            <a:r>
              <a:rPr lang="ru-RU" sz="2200" dirty="0"/>
              <a:t> </a:t>
            </a:r>
            <a:r>
              <a:rPr lang="ru-RU" sz="2200" dirty="0" err="1"/>
              <a:t>учням</a:t>
            </a:r>
            <a:r>
              <a:rPr lang="ru-RU" sz="2200" dirty="0"/>
              <a:t> </a:t>
            </a:r>
            <a:r>
              <a:rPr lang="ru-RU" sz="2200" dirty="0" err="1"/>
              <a:t>самостійно</a:t>
            </a:r>
            <a:r>
              <a:rPr lang="ru-RU" sz="2200" dirty="0"/>
              <a:t> </a:t>
            </a:r>
            <a:r>
              <a:rPr lang="ru-RU" sz="2200" dirty="0" err="1"/>
              <a:t>чи</a:t>
            </a:r>
            <a:r>
              <a:rPr lang="ru-RU" sz="2200" dirty="0"/>
              <a:t> в </a:t>
            </a:r>
            <a:r>
              <a:rPr lang="ru-RU" sz="2200" dirty="0" err="1"/>
              <a:t>команді</a:t>
            </a:r>
            <a:r>
              <a:rPr lang="ru-RU" sz="2200" dirty="0"/>
              <a:t> </a:t>
            </a:r>
            <a:r>
              <a:rPr lang="ru-RU" sz="2200" dirty="0" err="1"/>
              <a:t>створити</a:t>
            </a:r>
            <a:r>
              <a:rPr lang="ru-RU" sz="2200" dirty="0"/>
              <a:t> </a:t>
            </a:r>
            <a:r>
              <a:rPr lang="ru-RU" sz="2200" dirty="0" err="1"/>
              <a:t>графічний</a:t>
            </a:r>
            <a:r>
              <a:rPr lang="ru-RU" sz="2200" dirty="0"/>
              <a:t> конспект, </a:t>
            </a:r>
            <a:r>
              <a:rPr lang="ru-RU" sz="2200" dirty="0" err="1"/>
              <a:t>схеми</a:t>
            </a:r>
            <a:r>
              <a:rPr lang="ru-RU" sz="2200" dirty="0"/>
              <a:t>, </a:t>
            </a:r>
            <a:r>
              <a:rPr lang="ru-RU" sz="2200" dirty="0" err="1"/>
              <a:t>систематизувати</a:t>
            </a:r>
            <a:r>
              <a:rPr lang="ru-RU" sz="2200" dirty="0"/>
              <a:t> </a:t>
            </a:r>
            <a:r>
              <a:rPr lang="ru-RU" sz="2200" dirty="0" err="1"/>
              <a:t>нову</a:t>
            </a:r>
            <a:r>
              <a:rPr lang="ru-RU" sz="2200" dirty="0"/>
              <a:t> </a:t>
            </a:r>
            <a:r>
              <a:rPr lang="ru-RU" sz="2200" dirty="0" err="1"/>
              <a:t>інформацію</a:t>
            </a:r>
            <a:r>
              <a:rPr lang="ru-RU" sz="2200" dirty="0"/>
              <a:t>, </a:t>
            </a:r>
            <a:r>
              <a:rPr lang="ru-RU" sz="2200" dirty="0" err="1"/>
              <a:t>впорядкувати</a:t>
            </a:r>
            <a:r>
              <a:rPr lang="ru-RU" sz="2200" dirty="0"/>
              <a:t> </a:t>
            </a:r>
            <a:r>
              <a:rPr lang="ru-RU" sz="2200" dirty="0" err="1"/>
              <a:t>власні</a:t>
            </a:r>
            <a:r>
              <a:rPr lang="ru-RU" sz="2200" dirty="0"/>
              <a:t> </a:t>
            </a:r>
            <a:r>
              <a:rPr lang="ru-RU" sz="2200" dirty="0" err="1"/>
              <a:t>ідеї</a:t>
            </a:r>
            <a:r>
              <a:rPr lang="ru-RU" sz="2200" dirty="0"/>
              <a:t> та </a:t>
            </a:r>
            <a:r>
              <a:rPr lang="ru-RU" sz="2200" dirty="0" err="1"/>
              <a:t>презентувати</a:t>
            </a:r>
            <a:r>
              <a:rPr lang="ru-RU" sz="2200" dirty="0"/>
              <a:t> </a:t>
            </a:r>
            <a:r>
              <a:rPr lang="ru-RU" sz="2200" dirty="0" err="1"/>
              <a:t>їх</a:t>
            </a:r>
            <a:r>
              <a:rPr lang="ru-RU" sz="2200" dirty="0"/>
              <a:t>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75595" y="987723"/>
            <a:ext cx="2895600" cy="158115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47045" y="3861048"/>
            <a:ext cx="2552700" cy="179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24360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971600" y="47667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uk-UA" b="1" kern="10" dirty="0">
                <a:ln w="1587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cs typeface="Arial" panose="020B0604020202020204" pitchFamily="34" charset="0"/>
              </a:rPr>
              <a:t>Будемо знайомі</a:t>
            </a:r>
            <a:br>
              <a:rPr lang="uk-UA" altLang="uk-UA" sz="5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</a:br>
            <a:endParaRPr lang="uk-UA" sz="58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691680" y="1196752"/>
            <a:ext cx="4896544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ОСВІТА :  </a:t>
            </a:r>
          </a:p>
          <a:p>
            <a:pPr marL="342900" indent="-34290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 2002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році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закінчила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11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клас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Вільхівської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школи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І-ІІІ ст.;</a:t>
            </a:r>
          </a:p>
          <a:p>
            <a:pPr marL="342900" indent="-34290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 2005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році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відзнакою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закінчила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Луцький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педагогічний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коледж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за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спеціальністю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Початкове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навчання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і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здобула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кваліфікацію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вчителя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початкової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школи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оператора ком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  <a:r>
              <a:rPr lang="uk-UA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ютерних</a:t>
            </a:r>
            <a:r>
              <a:rPr lang="uk-UA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систем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</a:p>
          <a:p>
            <a:pPr>
              <a:spcBef>
                <a:spcPct val="50000"/>
              </a:spcBef>
            </a:pP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588224" y="908720"/>
            <a:ext cx="2495785" cy="3327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486209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91680" y="1484784"/>
            <a:ext cx="6192688" cy="216024"/>
          </a:xfrm>
        </p:spPr>
        <p:txBody>
          <a:bodyPr>
            <a:normAutofit fontScale="90000"/>
          </a:bodyPr>
          <a:lstStyle/>
          <a:p>
            <a:br>
              <a:rPr lang="ru-RU" sz="2200" b="1" dirty="0"/>
            </a:br>
            <a:br>
              <a:rPr lang="ru-RU" sz="2200" b="1" dirty="0"/>
            </a:br>
            <a:br>
              <a:rPr lang="ru-RU" sz="2200" b="1" dirty="0"/>
            </a:br>
            <a:r>
              <a:rPr lang="ru-RU" sz="2700" b="1" dirty="0" err="1"/>
              <a:t>Сенкан</a:t>
            </a:r>
            <a:r>
              <a:rPr lang="ru-RU" sz="2700" dirty="0"/>
              <a:t> (</a:t>
            </a:r>
            <a:r>
              <a:rPr lang="ru-RU" sz="2700" dirty="0" err="1"/>
              <a:t>сенквейн</a:t>
            </a:r>
            <a:r>
              <a:rPr lang="ru-RU" sz="2700" dirty="0"/>
              <a:t>) – </a:t>
            </a:r>
            <a:r>
              <a:rPr lang="ru-RU" sz="2700" dirty="0" err="1"/>
              <a:t>це</a:t>
            </a:r>
            <a:r>
              <a:rPr lang="ru-RU" sz="2700" dirty="0"/>
              <a:t> </a:t>
            </a:r>
            <a:r>
              <a:rPr lang="ru-RU" sz="2700" dirty="0" err="1"/>
              <a:t>п’ятирядковий</a:t>
            </a:r>
            <a:r>
              <a:rPr lang="ru-RU" sz="2700" dirty="0"/>
              <a:t> </a:t>
            </a:r>
            <a:r>
              <a:rPr lang="ru-RU" sz="2700" dirty="0" err="1"/>
              <a:t>вірш</a:t>
            </a:r>
            <a:r>
              <a:rPr lang="ru-RU" sz="2700" dirty="0"/>
              <a:t>, </a:t>
            </a:r>
            <a:r>
              <a:rPr lang="ru-RU" sz="2700" dirty="0" err="1"/>
              <a:t>який</a:t>
            </a:r>
            <a:r>
              <a:rPr lang="ru-RU" sz="2700" dirty="0"/>
              <a:t> </a:t>
            </a:r>
            <a:r>
              <a:rPr lang="ru-RU" sz="2700" dirty="0" err="1"/>
              <a:t>пишеться</a:t>
            </a:r>
            <a:r>
              <a:rPr lang="ru-RU" sz="2700" dirty="0"/>
              <a:t> за </a:t>
            </a:r>
            <a:r>
              <a:rPr lang="ru-RU" sz="2700" dirty="0" err="1"/>
              <a:t>заданим</a:t>
            </a:r>
            <a:r>
              <a:rPr lang="ru-RU" sz="2700" dirty="0"/>
              <a:t> алгоритмом і </a:t>
            </a:r>
            <a:r>
              <a:rPr lang="ru-RU" sz="2700" dirty="0" err="1"/>
              <a:t>складається</a:t>
            </a:r>
            <a:r>
              <a:rPr lang="ru-RU" sz="2700" dirty="0"/>
              <a:t> </a:t>
            </a:r>
            <a:r>
              <a:rPr lang="ru-RU" sz="2700" dirty="0" err="1"/>
              <a:t>із</a:t>
            </a:r>
            <a:r>
              <a:rPr lang="ru-RU" sz="2700" dirty="0"/>
              <a:t> </a:t>
            </a:r>
            <a:r>
              <a:rPr lang="ru-RU" sz="2700" dirty="0" err="1"/>
              <a:t>одинадцяти</a:t>
            </a:r>
            <a:r>
              <a:rPr lang="ru-RU" sz="2700" dirty="0"/>
              <a:t> </a:t>
            </a:r>
            <a:r>
              <a:rPr lang="ru-RU" sz="2700" dirty="0" err="1"/>
              <a:t>слів</a:t>
            </a:r>
            <a:r>
              <a:rPr lang="ru-RU" sz="2700" dirty="0"/>
              <a:t>.</a:t>
            </a:r>
            <a:br>
              <a:rPr lang="ru-RU" sz="2700" dirty="0"/>
            </a:br>
            <a:br>
              <a:rPr lang="ru-RU" sz="2700" dirty="0"/>
            </a:br>
            <a:br>
              <a:rPr lang="ru-RU" dirty="0"/>
            </a:br>
            <a:endParaRPr lang="ru-RU" sz="22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79712" y="2145806"/>
            <a:ext cx="6948264" cy="3947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35333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91680" y="1340768"/>
            <a:ext cx="4968552" cy="360040"/>
          </a:xfrm>
        </p:spPr>
        <p:txBody>
          <a:bodyPr>
            <a:normAutofit fontScale="90000"/>
          </a:bodyPr>
          <a:lstStyle/>
          <a:p>
            <a:br>
              <a:rPr lang="ru-RU" sz="2200" b="1" dirty="0"/>
            </a:br>
            <a:br>
              <a:rPr lang="ru-RU" sz="2200" b="1" dirty="0"/>
            </a:br>
            <a:br>
              <a:rPr lang="ru-RU" sz="2200" b="1" dirty="0"/>
            </a:br>
            <a:br>
              <a:rPr lang="ru-RU" sz="2200" b="1" dirty="0"/>
            </a:br>
            <a:br>
              <a:rPr lang="ru-RU" sz="2200" b="1" dirty="0"/>
            </a:br>
            <a:br>
              <a:rPr lang="ru-RU" sz="2200" b="1" dirty="0"/>
            </a:br>
            <a:br>
              <a:rPr lang="ru-RU" sz="2200" b="1" dirty="0"/>
            </a:br>
            <a:br>
              <a:rPr lang="ru-RU" sz="2200" b="1" dirty="0"/>
            </a:br>
            <a:br>
              <a:rPr lang="ru-RU" sz="2200" b="1" dirty="0"/>
            </a:br>
            <a:br>
              <a:rPr lang="ru-RU" sz="2200" b="1" dirty="0"/>
            </a:br>
            <a:br>
              <a:rPr lang="ru-RU" sz="2200" b="1" dirty="0"/>
            </a:br>
            <a:br>
              <a:rPr lang="ru-RU" sz="2200" b="1" dirty="0"/>
            </a:br>
            <a:br>
              <a:rPr lang="ru-RU" sz="2200" b="1" dirty="0"/>
            </a:br>
            <a:r>
              <a:rPr lang="uk-UA" b="1" dirty="0"/>
              <a:t>Метод «Зареєструй мене в </a:t>
            </a:r>
            <a:r>
              <a:rPr lang="en-US" b="1" dirty="0"/>
              <a:t>Facebook</a:t>
            </a:r>
            <a:r>
              <a:rPr lang="uk-UA" b="1" dirty="0"/>
              <a:t>»</a:t>
            </a:r>
            <a:br>
              <a:rPr lang="uk-UA" i="1" dirty="0"/>
            </a:br>
            <a:r>
              <a:rPr lang="uk-UA" b="1" dirty="0"/>
              <a:t>Метод «</a:t>
            </a:r>
            <a:r>
              <a:rPr lang="uk-UA" b="1" dirty="0" err="1"/>
              <a:t>Фішбоун</a:t>
            </a:r>
            <a:r>
              <a:rPr lang="uk-UA" b="1" dirty="0"/>
              <a:t>»</a:t>
            </a:r>
            <a:r>
              <a:rPr lang="uk-UA" dirty="0"/>
              <a:t> </a:t>
            </a:r>
            <a:br>
              <a:rPr lang="ru-RU" dirty="0"/>
            </a:br>
            <a:r>
              <a:rPr lang="uk-UA" sz="2200" b="1" dirty="0"/>
              <a:t>Застосування методу «Кейс-стаді».</a:t>
            </a:r>
            <a:r>
              <a:rPr lang="uk-UA" sz="2200" dirty="0"/>
              <a:t> Після перегляду </a:t>
            </a:r>
            <a:r>
              <a:rPr lang="uk-UA" sz="2200" dirty="0" err="1"/>
              <a:t>відеосюжету</a:t>
            </a:r>
            <a:r>
              <a:rPr lang="uk-UA" sz="2200" dirty="0"/>
              <a:t> про реальні події в суспільному житті країни учням пропонується проаналізувати конкретну</a:t>
            </a:r>
            <a:br>
              <a:rPr lang="uk-UA" sz="2200" dirty="0"/>
            </a:br>
            <a:r>
              <a:rPr lang="uk-UA" sz="2200" dirty="0"/>
              <a:t>проблемну ситуацію</a:t>
            </a:r>
            <a:br>
              <a:rPr lang="ru-RU" dirty="0"/>
            </a:br>
            <a:endParaRPr lang="ru-RU" sz="2200" dirty="0"/>
          </a:p>
        </p:txBody>
      </p:sp>
      <p:pic>
        <p:nvPicPr>
          <p:cNvPr id="4" name="Picture 2" descr="G:\педрааада\Фото\20180125_201937.jpg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66074" y="1340768"/>
            <a:ext cx="2608580" cy="23164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6731003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91680" y="1340768"/>
            <a:ext cx="4968552" cy="360040"/>
          </a:xfrm>
        </p:spPr>
        <p:txBody>
          <a:bodyPr>
            <a:normAutofit fontScale="90000"/>
          </a:bodyPr>
          <a:lstStyle/>
          <a:p>
            <a:br>
              <a:rPr lang="ru-RU" sz="2200" b="1" dirty="0"/>
            </a:br>
            <a:r>
              <a:rPr lang="uk-UA" sz="2200" b="1" dirty="0"/>
              <a:t>Використання </a:t>
            </a:r>
            <a:r>
              <a:rPr lang="uk-UA" sz="2200" b="1" dirty="0" err="1"/>
              <a:t>мемів</a:t>
            </a:r>
            <a:r>
              <a:rPr lang="uk-UA" sz="2200" b="1" dirty="0"/>
              <a:t> на </a:t>
            </a:r>
            <a:r>
              <a:rPr lang="uk-UA" sz="2200" b="1" dirty="0" err="1"/>
              <a:t>уроках</a:t>
            </a:r>
            <a:r>
              <a:rPr lang="uk-UA" sz="2200" b="1" dirty="0"/>
              <a:t> історії </a:t>
            </a:r>
            <a:br>
              <a:rPr lang="ru-RU" sz="2200" dirty="0"/>
            </a:br>
            <a:r>
              <a:rPr lang="uk-UA" sz="2200" dirty="0"/>
              <a:t>Нині модним трендом всіх найпопулярніших спільнот стали </a:t>
            </a:r>
            <a:r>
              <a:rPr lang="uk-UA" sz="2200" dirty="0" err="1"/>
              <a:t>меми</a:t>
            </a:r>
            <a:r>
              <a:rPr lang="uk-UA" sz="2200" dirty="0"/>
              <a:t> – інформаційні картинки, які дотепно чи іронічно розповідають про якусь подію або ситуацію.</a:t>
            </a:r>
            <a:br>
              <a:rPr lang="ru-RU" dirty="0"/>
            </a:br>
            <a:br>
              <a:rPr lang="ru-RU" sz="2200" dirty="0"/>
            </a:br>
            <a:br>
              <a:rPr lang="ru-RU" dirty="0"/>
            </a:br>
            <a:endParaRPr lang="ru-RU" sz="22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03848" y="2060848"/>
            <a:ext cx="4921604" cy="3951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174241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9268" y="188640"/>
            <a:ext cx="8229600" cy="1143000"/>
          </a:xfrm>
        </p:spPr>
        <p:txBody>
          <a:bodyPr/>
          <a:lstStyle/>
          <a:p>
            <a:r>
              <a:rPr lang="uk-UA" b="1" kern="10" dirty="0">
                <a:ln w="12700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cs typeface="Arial" panose="020B0604020202020204" pitchFamily="34" charset="0"/>
              </a:rPr>
              <a:t>Позакласна робота</a:t>
            </a:r>
            <a:endParaRPr lang="ru-RU" dirty="0"/>
          </a:p>
        </p:txBody>
      </p:sp>
      <p:sp>
        <p:nvSpPr>
          <p:cNvPr id="4" name="AutoShape 13"/>
          <p:cNvSpPr>
            <a:spLocks noChangeArrowheads="1"/>
          </p:cNvSpPr>
          <p:nvPr/>
        </p:nvSpPr>
        <p:spPr bwMode="gray">
          <a:xfrm>
            <a:off x="1403648" y="3645024"/>
            <a:ext cx="1828800" cy="609600"/>
          </a:xfrm>
          <a:prstGeom prst="can">
            <a:avLst>
              <a:gd name="adj" fmla="val 25000"/>
            </a:avLst>
          </a:prstGeom>
          <a:gradFill rotWithShape="1">
            <a:gsLst>
              <a:gs pos="0">
                <a:schemeClr val="accent2">
                  <a:gamma/>
                  <a:shade val="46275"/>
                  <a:invGamma/>
                </a:schemeClr>
              </a:gs>
              <a:gs pos="50000">
                <a:schemeClr val="accent2"/>
              </a:gs>
              <a:gs pos="100000">
                <a:schemeClr val="accent2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uk-UA" sz="14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Century Schoolbook" pitchFamily="18" charset="0"/>
              </a:rPr>
              <a:t>Загальношкільні свята</a:t>
            </a:r>
            <a:endParaRPr lang="en-US" sz="1400" b="1" dirty="0">
              <a:solidFill>
                <a:schemeClr val="accent1">
                  <a:lumMod val="20000"/>
                  <a:lumOff val="80000"/>
                </a:schemeClr>
              </a:solidFill>
              <a:latin typeface="Century Schoolbook" pitchFamily="18" charset="0"/>
            </a:endParaRPr>
          </a:p>
        </p:txBody>
      </p:sp>
      <p:sp>
        <p:nvSpPr>
          <p:cNvPr id="5" name="AutoShape 14"/>
          <p:cNvSpPr>
            <a:spLocks noChangeArrowheads="1"/>
          </p:cNvSpPr>
          <p:nvPr/>
        </p:nvSpPr>
        <p:spPr bwMode="gray">
          <a:xfrm>
            <a:off x="1403648" y="3111624"/>
            <a:ext cx="1828800" cy="609600"/>
          </a:xfrm>
          <a:prstGeom prst="can">
            <a:avLst>
              <a:gd name="adj" fmla="val 25000"/>
            </a:avLst>
          </a:prstGeom>
          <a:gradFill rotWithShape="1">
            <a:gsLst>
              <a:gs pos="0">
                <a:schemeClr val="accent2">
                  <a:gamma/>
                  <a:shade val="46275"/>
                  <a:invGamma/>
                </a:schemeClr>
              </a:gs>
              <a:gs pos="50000">
                <a:schemeClr val="accent2"/>
              </a:gs>
              <a:gs pos="100000">
                <a:schemeClr val="accent2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ru-RU">
              <a:cs typeface="+mn-cs"/>
            </a:endParaRPr>
          </a:p>
        </p:txBody>
      </p:sp>
      <p:sp>
        <p:nvSpPr>
          <p:cNvPr id="6" name="AutoShape 15"/>
          <p:cNvSpPr>
            <a:spLocks noChangeArrowheads="1"/>
          </p:cNvSpPr>
          <p:nvPr/>
        </p:nvSpPr>
        <p:spPr bwMode="gray">
          <a:xfrm>
            <a:off x="1403648" y="2578224"/>
            <a:ext cx="1828800" cy="609600"/>
          </a:xfrm>
          <a:prstGeom prst="can">
            <a:avLst>
              <a:gd name="adj" fmla="val 25000"/>
            </a:avLst>
          </a:prstGeom>
          <a:gradFill rotWithShape="1">
            <a:gsLst>
              <a:gs pos="0">
                <a:schemeClr val="accent2">
                  <a:gamma/>
                  <a:shade val="46275"/>
                  <a:invGamma/>
                </a:schemeClr>
              </a:gs>
              <a:gs pos="50000">
                <a:schemeClr val="accent2"/>
              </a:gs>
              <a:gs pos="100000">
                <a:schemeClr val="accent2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ru-RU">
              <a:cs typeface="+mn-cs"/>
            </a:endParaRPr>
          </a:p>
        </p:txBody>
      </p:sp>
      <p:sp>
        <p:nvSpPr>
          <p:cNvPr id="7" name="AutoShape 16"/>
          <p:cNvSpPr>
            <a:spLocks noChangeArrowheads="1"/>
          </p:cNvSpPr>
          <p:nvPr/>
        </p:nvSpPr>
        <p:spPr bwMode="gray">
          <a:xfrm>
            <a:off x="6890048" y="3645024"/>
            <a:ext cx="1905000" cy="609600"/>
          </a:xfrm>
          <a:prstGeom prst="can">
            <a:avLst>
              <a:gd name="adj" fmla="val 25000"/>
            </a:avLst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ru-RU">
              <a:cs typeface="+mn-cs"/>
            </a:endParaRPr>
          </a:p>
        </p:txBody>
      </p:sp>
      <p:sp>
        <p:nvSpPr>
          <p:cNvPr id="8" name="AutoShape 17"/>
          <p:cNvSpPr>
            <a:spLocks noChangeArrowheads="1"/>
          </p:cNvSpPr>
          <p:nvPr/>
        </p:nvSpPr>
        <p:spPr bwMode="gray">
          <a:xfrm>
            <a:off x="6890048" y="3111624"/>
            <a:ext cx="1905000" cy="609600"/>
          </a:xfrm>
          <a:prstGeom prst="can">
            <a:avLst>
              <a:gd name="adj" fmla="val 25000"/>
            </a:avLst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ru-RU">
              <a:cs typeface="+mn-cs"/>
            </a:endParaRPr>
          </a:p>
        </p:txBody>
      </p:sp>
      <p:sp>
        <p:nvSpPr>
          <p:cNvPr id="9" name="AutoShape 18"/>
          <p:cNvSpPr>
            <a:spLocks noChangeArrowheads="1"/>
          </p:cNvSpPr>
          <p:nvPr/>
        </p:nvSpPr>
        <p:spPr bwMode="gray">
          <a:xfrm>
            <a:off x="6890048" y="2578224"/>
            <a:ext cx="1905000" cy="609600"/>
          </a:xfrm>
          <a:prstGeom prst="can">
            <a:avLst>
              <a:gd name="adj" fmla="val 25000"/>
            </a:avLst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ru-RU">
              <a:cs typeface="+mn-cs"/>
            </a:endParaRPr>
          </a:p>
        </p:txBody>
      </p:sp>
      <p:grpSp>
        <p:nvGrpSpPr>
          <p:cNvPr id="10" name="Group 27"/>
          <p:cNvGrpSpPr>
            <a:grpSpLocks/>
          </p:cNvGrpSpPr>
          <p:nvPr/>
        </p:nvGrpSpPr>
        <p:grpSpPr bwMode="auto">
          <a:xfrm>
            <a:off x="3483273" y="2044824"/>
            <a:ext cx="3157538" cy="2841625"/>
            <a:chOff x="1838" y="1248"/>
            <a:chExt cx="1989" cy="1790"/>
          </a:xfrm>
        </p:grpSpPr>
        <p:sp>
          <p:nvSpPr>
            <p:cNvPr id="11" name="AutoShape 4"/>
            <p:cNvSpPr>
              <a:spLocks noChangeArrowheads="1"/>
            </p:cNvSpPr>
            <p:nvPr/>
          </p:nvSpPr>
          <p:spPr bwMode="gray">
            <a:xfrm rot="16200000" flipH="1">
              <a:off x="1787" y="1951"/>
              <a:ext cx="309" cy="206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1"/>
                </a:gs>
                <a:gs pos="100000">
                  <a:schemeClr val="tx1">
                    <a:gamma/>
                    <a:shade val="40784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ru-RU">
                <a:cs typeface="+mn-cs"/>
              </a:endParaRPr>
            </a:p>
          </p:txBody>
        </p:sp>
        <p:sp>
          <p:nvSpPr>
            <p:cNvPr id="12" name="AutoShape 5"/>
            <p:cNvSpPr>
              <a:spLocks noChangeArrowheads="1"/>
            </p:cNvSpPr>
            <p:nvPr/>
          </p:nvSpPr>
          <p:spPr bwMode="gray">
            <a:xfrm rot="5400000" flipH="1">
              <a:off x="3570" y="1917"/>
              <a:ext cx="309" cy="206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1"/>
                </a:gs>
                <a:gs pos="100000">
                  <a:schemeClr val="tx1">
                    <a:gamma/>
                    <a:shade val="40784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ru-RU">
                <a:cs typeface="+mn-cs"/>
              </a:endParaRPr>
            </a:p>
          </p:txBody>
        </p:sp>
        <p:sp>
          <p:nvSpPr>
            <p:cNvPr id="13" name="AutoShape 6"/>
            <p:cNvSpPr>
              <a:spLocks noChangeArrowheads="1"/>
            </p:cNvSpPr>
            <p:nvPr/>
          </p:nvSpPr>
          <p:spPr bwMode="gray">
            <a:xfrm rot="10800000" flipH="1">
              <a:off x="2677" y="2832"/>
              <a:ext cx="308" cy="206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1"/>
                </a:gs>
                <a:gs pos="100000">
                  <a:schemeClr val="tx1">
                    <a:gamma/>
                    <a:shade val="40784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ru-RU">
                <a:cs typeface="+mn-cs"/>
              </a:endParaRPr>
            </a:p>
          </p:txBody>
        </p:sp>
        <p:sp>
          <p:nvSpPr>
            <p:cNvPr id="14" name="Oval 7"/>
            <p:cNvSpPr>
              <a:spLocks noChangeArrowheads="1"/>
            </p:cNvSpPr>
            <p:nvPr/>
          </p:nvSpPr>
          <p:spPr bwMode="gray">
            <a:xfrm>
              <a:off x="2030" y="1248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ru-RU"/>
            </a:p>
          </p:txBody>
        </p:sp>
        <p:sp>
          <p:nvSpPr>
            <p:cNvPr id="15" name="Oval 8"/>
            <p:cNvSpPr>
              <a:spLocks noChangeArrowheads="1"/>
            </p:cNvSpPr>
            <p:nvPr/>
          </p:nvSpPr>
          <p:spPr bwMode="gray">
            <a:xfrm>
              <a:off x="2122" y="1339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ru-RU"/>
            </a:p>
          </p:txBody>
        </p:sp>
        <p:sp>
          <p:nvSpPr>
            <p:cNvPr id="16" name="Oval 9"/>
            <p:cNvSpPr>
              <a:spLocks noChangeArrowheads="1"/>
            </p:cNvSpPr>
            <p:nvPr/>
          </p:nvSpPr>
          <p:spPr bwMode="gray">
            <a:xfrm>
              <a:off x="2206" y="1424"/>
              <a:ext cx="1262" cy="126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>
                <a:defRPr/>
              </a:pPr>
              <a:endParaRPr lang="ru-RU">
                <a:cs typeface="+mn-cs"/>
              </a:endParaRPr>
            </a:p>
          </p:txBody>
        </p:sp>
        <p:sp>
          <p:nvSpPr>
            <p:cNvPr id="17" name="Oval 10"/>
            <p:cNvSpPr>
              <a:spLocks noChangeArrowheads="1"/>
            </p:cNvSpPr>
            <p:nvPr/>
          </p:nvSpPr>
          <p:spPr bwMode="gray">
            <a:xfrm>
              <a:off x="2206" y="1424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/>
              <a:endParaRPr lang="ru-RU"/>
            </a:p>
          </p:txBody>
        </p:sp>
        <p:sp>
          <p:nvSpPr>
            <p:cNvPr id="18" name="Oval 11"/>
            <p:cNvSpPr>
              <a:spLocks noChangeArrowheads="1"/>
            </p:cNvSpPr>
            <p:nvPr/>
          </p:nvSpPr>
          <p:spPr bwMode="gray">
            <a:xfrm>
              <a:off x="2289" y="1507"/>
              <a:ext cx="1096" cy="1098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ctr">
                <a:defRPr/>
              </a:pPr>
              <a:endParaRPr lang="ru-RU">
                <a:cs typeface="+mn-cs"/>
              </a:endParaRPr>
            </a:p>
          </p:txBody>
        </p:sp>
        <p:sp>
          <p:nvSpPr>
            <p:cNvPr id="19" name="Oval 12"/>
            <p:cNvSpPr>
              <a:spLocks noChangeArrowheads="1"/>
            </p:cNvSpPr>
            <p:nvPr/>
          </p:nvSpPr>
          <p:spPr bwMode="gray">
            <a:xfrm>
              <a:off x="2289" y="1507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pPr algn="ctr"/>
              <a:endParaRPr lang="ru-RU"/>
            </a:p>
          </p:txBody>
        </p:sp>
        <p:sp>
          <p:nvSpPr>
            <p:cNvPr id="20" name="Text Box 19"/>
            <p:cNvSpPr txBox="1">
              <a:spLocks noChangeArrowheads="1"/>
            </p:cNvSpPr>
            <p:nvPr/>
          </p:nvSpPr>
          <p:spPr bwMode="gray">
            <a:xfrm>
              <a:off x="2295" y="1804"/>
              <a:ext cx="1020" cy="4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/>
              <a:r>
                <a:rPr lang="uk-UA" sz="2000" b="1" dirty="0" err="1">
                  <a:solidFill>
                    <a:srgbClr val="FFFF00"/>
                  </a:solidFill>
                  <a:latin typeface="Bookman Old Style" pitchFamily="18" charset="0"/>
                </a:rPr>
                <a:t>Позаклас</a:t>
              </a:r>
              <a:r>
                <a:rPr lang="uk-UA" sz="2000" b="1" dirty="0">
                  <a:solidFill>
                    <a:srgbClr val="FFFF00"/>
                  </a:solidFill>
                  <a:latin typeface="Bookman Old Style" pitchFamily="18" charset="0"/>
                </a:rPr>
                <a:t>-на робота</a:t>
              </a:r>
              <a:endParaRPr lang="en-US" sz="2000" b="1" dirty="0">
                <a:solidFill>
                  <a:srgbClr val="FFFF00"/>
                </a:solidFill>
                <a:latin typeface="Bookman Old Style" pitchFamily="18" charset="0"/>
              </a:endParaRPr>
            </a:p>
          </p:txBody>
        </p:sp>
      </p:grpSp>
      <p:sp>
        <p:nvSpPr>
          <p:cNvPr id="22" name="Text Box 21"/>
          <p:cNvSpPr txBox="1">
            <a:spLocks noChangeArrowheads="1"/>
          </p:cNvSpPr>
          <p:nvPr/>
        </p:nvSpPr>
        <p:spPr bwMode="gray">
          <a:xfrm>
            <a:off x="1450286" y="2778249"/>
            <a:ext cx="164186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uk-UA" sz="1400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Century Schoolbook" pitchFamily="18" charset="0"/>
                <a:cs typeface="+mn-cs"/>
              </a:rPr>
              <a:t>Тематичні години</a:t>
            </a:r>
            <a:endParaRPr lang="en-US" sz="1400" b="1" dirty="0">
              <a:solidFill>
                <a:schemeClr val="accent1">
                  <a:lumMod val="40000"/>
                  <a:lumOff val="60000"/>
                </a:schemeClr>
              </a:solidFill>
              <a:latin typeface="Century Schoolbook" pitchFamily="18" charset="0"/>
              <a:cs typeface="+mn-cs"/>
            </a:endParaRPr>
          </a:p>
        </p:txBody>
      </p:sp>
      <p:sp>
        <p:nvSpPr>
          <p:cNvPr id="23" name="Text Box 22"/>
          <p:cNvSpPr txBox="1">
            <a:spLocks noChangeArrowheads="1"/>
          </p:cNvSpPr>
          <p:nvPr/>
        </p:nvSpPr>
        <p:spPr bwMode="gray">
          <a:xfrm>
            <a:off x="1236527" y="3206874"/>
            <a:ext cx="219162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uk-UA" sz="14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Century Schoolbook" pitchFamily="18" charset="0"/>
                <a:cs typeface="+mn-cs"/>
              </a:rPr>
              <a:t>Віртуальні подорожі</a:t>
            </a:r>
            <a:endParaRPr lang="en-US" sz="1400" b="1" dirty="0">
              <a:solidFill>
                <a:schemeClr val="accent1">
                  <a:lumMod val="20000"/>
                  <a:lumOff val="80000"/>
                </a:schemeClr>
              </a:solidFill>
              <a:latin typeface="Century Schoolbook" pitchFamily="18" charset="0"/>
              <a:cs typeface="+mn-cs"/>
            </a:endParaRPr>
          </a:p>
        </p:txBody>
      </p:sp>
      <p:sp>
        <p:nvSpPr>
          <p:cNvPr id="24" name="Text Box 23"/>
          <p:cNvSpPr txBox="1">
            <a:spLocks noChangeArrowheads="1"/>
          </p:cNvSpPr>
          <p:nvPr/>
        </p:nvSpPr>
        <p:spPr bwMode="gray">
          <a:xfrm>
            <a:off x="2215756" y="3802187"/>
            <a:ext cx="27443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uk-UA" sz="1200" b="1" dirty="0">
                <a:solidFill>
                  <a:srgbClr val="FFFF00"/>
                </a:solidFill>
                <a:latin typeface="Century Schoolbook" pitchFamily="18" charset="0"/>
              </a:rPr>
              <a:t>  </a:t>
            </a:r>
            <a:endParaRPr lang="en-US" sz="1200" b="1" dirty="0">
              <a:solidFill>
                <a:srgbClr val="FFFF00"/>
              </a:solidFill>
              <a:latin typeface="Century Schoolbook" pitchFamily="18" charset="0"/>
            </a:endParaRPr>
          </a:p>
        </p:txBody>
      </p:sp>
      <p:sp>
        <p:nvSpPr>
          <p:cNvPr id="25" name="Text Box 24"/>
          <p:cNvSpPr txBox="1">
            <a:spLocks noChangeArrowheads="1"/>
          </p:cNvSpPr>
          <p:nvPr/>
        </p:nvSpPr>
        <p:spPr bwMode="gray">
          <a:xfrm>
            <a:off x="6851948" y="2735387"/>
            <a:ext cx="19431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uk-UA" sz="1200" b="1" dirty="0">
                <a:solidFill>
                  <a:schemeClr val="tx1">
                    <a:lumMod val="25000"/>
                  </a:schemeClr>
                </a:solidFill>
                <a:latin typeface="Century Schoolbook" pitchFamily="18" charset="0"/>
                <a:cs typeface="+mn-cs"/>
              </a:rPr>
              <a:t>Перегляд історичних</a:t>
            </a:r>
          </a:p>
          <a:p>
            <a:pPr algn="ctr" eaLnBrk="0" hangingPunct="0">
              <a:defRPr/>
            </a:pPr>
            <a:r>
              <a:rPr lang="uk-UA" sz="1200" b="1" dirty="0">
                <a:solidFill>
                  <a:schemeClr val="tx1">
                    <a:lumMod val="25000"/>
                  </a:schemeClr>
                </a:solidFill>
                <a:latin typeface="Century Schoolbook" pitchFamily="18" charset="0"/>
                <a:cs typeface="+mn-cs"/>
              </a:rPr>
              <a:t> фільмів</a:t>
            </a:r>
            <a:endParaRPr lang="en-US" sz="1200" b="1" dirty="0">
              <a:solidFill>
                <a:schemeClr val="tx1">
                  <a:lumMod val="25000"/>
                </a:schemeClr>
              </a:solidFill>
              <a:latin typeface="Century Schoolbook" pitchFamily="18" charset="0"/>
              <a:cs typeface="+mn-cs"/>
            </a:endParaRPr>
          </a:p>
        </p:txBody>
      </p:sp>
      <p:sp>
        <p:nvSpPr>
          <p:cNvPr id="26" name="Text Box 25"/>
          <p:cNvSpPr txBox="1">
            <a:spLocks noChangeArrowheads="1"/>
          </p:cNvSpPr>
          <p:nvPr/>
        </p:nvSpPr>
        <p:spPr bwMode="gray">
          <a:xfrm>
            <a:off x="6885909" y="3268787"/>
            <a:ext cx="197361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uk-UA" sz="1200" b="1" dirty="0">
                <a:solidFill>
                  <a:schemeClr val="accent5">
                    <a:lumMod val="10000"/>
                  </a:schemeClr>
                </a:solidFill>
                <a:latin typeface="Century Schoolbook" pitchFamily="18" charset="0"/>
                <a:cs typeface="+mn-cs"/>
              </a:rPr>
              <a:t> Патріотичні виховн</a:t>
            </a:r>
            <a:r>
              <a:rPr lang="uk-UA" sz="1200" b="1" dirty="0">
                <a:solidFill>
                  <a:schemeClr val="accent5">
                    <a:lumMod val="10000"/>
                  </a:schemeClr>
                </a:solidFill>
                <a:latin typeface="Century Schoolbook" pitchFamily="18" charset="0"/>
              </a:rPr>
              <a:t>і </a:t>
            </a:r>
          </a:p>
          <a:p>
            <a:pPr algn="ctr" eaLnBrk="0" hangingPunct="0">
              <a:defRPr/>
            </a:pPr>
            <a:r>
              <a:rPr lang="uk-UA" sz="1200" b="1" dirty="0">
                <a:solidFill>
                  <a:schemeClr val="accent5">
                    <a:lumMod val="10000"/>
                  </a:schemeClr>
                </a:solidFill>
                <a:latin typeface="Century Schoolbook" pitchFamily="18" charset="0"/>
              </a:rPr>
              <a:t>години</a:t>
            </a:r>
            <a:endParaRPr lang="en-US" sz="1200" b="1" dirty="0">
              <a:solidFill>
                <a:schemeClr val="accent5">
                  <a:lumMod val="10000"/>
                </a:schemeClr>
              </a:solidFill>
              <a:latin typeface="Century Schoolbook" pitchFamily="18" charset="0"/>
              <a:cs typeface="+mn-cs"/>
            </a:endParaRPr>
          </a:p>
        </p:txBody>
      </p:sp>
      <p:sp>
        <p:nvSpPr>
          <p:cNvPr id="27" name="Text Box 26"/>
          <p:cNvSpPr txBox="1">
            <a:spLocks noChangeArrowheads="1"/>
          </p:cNvSpPr>
          <p:nvPr/>
        </p:nvSpPr>
        <p:spPr bwMode="gray">
          <a:xfrm>
            <a:off x="7137698" y="3802187"/>
            <a:ext cx="1414463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uk-UA" sz="1200" b="1" dirty="0">
                <a:latin typeface="Century Schoolbook" pitchFamily="18" charset="0"/>
              </a:rPr>
              <a:t>Ігри, конкурси</a:t>
            </a:r>
            <a:endParaRPr lang="en-US" sz="1200" b="1" dirty="0">
              <a:latin typeface="Century Schoolbook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553604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91680" y="1340768"/>
            <a:ext cx="4968552" cy="360040"/>
          </a:xfrm>
        </p:spPr>
        <p:txBody>
          <a:bodyPr>
            <a:normAutofit fontScale="90000"/>
          </a:bodyPr>
          <a:lstStyle/>
          <a:p>
            <a:br>
              <a:rPr lang="ru-RU" dirty="0"/>
            </a:br>
            <a:endParaRPr lang="ru-RU" sz="22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04" y="764704"/>
            <a:ext cx="5140449" cy="384290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60177" y="3284984"/>
            <a:ext cx="4600109" cy="3465653"/>
          </a:xfrm>
          <a:prstGeom prst="rect">
            <a:avLst/>
          </a:prstGeom>
        </p:spPr>
      </p:pic>
      <p:sp>
        <p:nvSpPr>
          <p:cNvPr id="4" name="Округлений прямокутник 3"/>
          <p:cNvSpPr/>
          <p:nvPr/>
        </p:nvSpPr>
        <p:spPr>
          <a:xfrm>
            <a:off x="1475656" y="0"/>
            <a:ext cx="6408712" cy="692696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7" name="TextBox 6"/>
          <p:cNvSpPr txBox="1"/>
          <p:nvPr/>
        </p:nvSpPr>
        <p:spPr>
          <a:xfrm>
            <a:off x="1547664" y="130324"/>
            <a:ext cx="61926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>
                <a:solidFill>
                  <a:schemeClr val="bg1"/>
                </a:solidFill>
              </a:rPr>
              <a:t>       </a:t>
            </a:r>
            <a:r>
              <a:rPr lang="uk-UA" b="1" dirty="0">
                <a:solidFill>
                  <a:schemeClr val="bg1"/>
                </a:solidFill>
              </a:rPr>
              <a:t>Екскурсії в </a:t>
            </a:r>
            <a:r>
              <a:rPr lang="uk-UA" b="1" dirty="0" err="1">
                <a:solidFill>
                  <a:schemeClr val="bg1"/>
                </a:solidFill>
              </a:rPr>
              <a:t>Колодяжне</a:t>
            </a:r>
            <a:r>
              <a:rPr lang="uk-UA" b="1" dirty="0">
                <a:solidFill>
                  <a:schemeClr val="bg1"/>
                </a:solidFill>
              </a:rPr>
              <a:t> та Поле Берестецької битви</a:t>
            </a:r>
          </a:p>
        </p:txBody>
      </p:sp>
    </p:spTree>
    <p:extLst>
      <p:ext uri="{BB962C8B-B14F-4D97-AF65-F5344CB8AC3E}">
        <p14:creationId xmlns:p14="http://schemas.microsoft.com/office/powerpoint/2010/main" val="304869009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91680" y="1340768"/>
            <a:ext cx="4968552" cy="360040"/>
          </a:xfrm>
        </p:spPr>
        <p:txBody>
          <a:bodyPr>
            <a:normAutofit fontScale="90000"/>
          </a:bodyPr>
          <a:lstStyle/>
          <a:p>
            <a:br>
              <a:rPr lang="ru-RU" dirty="0"/>
            </a:br>
            <a:endParaRPr lang="ru-RU" sz="22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1695" y="404664"/>
            <a:ext cx="3708364" cy="492822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12160" y="2276872"/>
            <a:ext cx="2491330" cy="4424164"/>
          </a:xfrm>
          <a:prstGeom prst="rect">
            <a:avLst/>
          </a:prstGeom>
        </p:spPr>
      </p:pic>
      <p:sp>
        <p:nvSpPr>
          <p:cNvPr id="3" name="Округлений прямокутник 2"/>
          <p:cNvSpPr/>
          <p:nvPr/>
        </p:nvSpPr>
        <p:spPr>
          <a:xfrm>
            <a:off x="5508104" y="260648"/>
            <a:ext cx="3384376" cy="158417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6" name="TextBox 5"/>
          <p:cNvSpPr txBox="1"/>
          <p:nvPr/>
        </p:nvSpPr>
        <p:spPr>
          <a:xfrm>
            <a:off x="5652120" y="548680"/>
            <a:ext cx="30243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dirty="0">
                <a:solidFill>
                  <a:schemeClr val="bg1"/>
                </a:solidFill>
              </a:rPr>
              <a:t>Рій «Соколята»</a:t>
            </a:r>
          </a:p>
          <a:p>
            <a:pPr algn="ctr"/>
            <a:r>
              <a:rPr lang="uk-UA" sz="2400" b="1" dirty="0" err="1">
                <a:solidFill>
                  <a:schemeClr val="bg1"/>
                </a:solidFill>
              </a:rPr>
              <a:t>Вільхівського</a:t>
            </a:r>
            <a:r>
              <a:rPr lang="uk-UA" sz="2400" b="1" dirty="0">
                <a:solidFill>
                  <a:schemeClr val="bg1"/>
                </a:solidFill>
              </a:rPr>
              <a:t> ліцею</a:t>
            </a:r>
          </a:p>
        </p:txBody>
      </p:sp>
    </p:spTree>
    <p:extLst>
      <p:ext uri="{BB962C8B-B14F-4D97-AF65-F5344CB8AC3E}">
        <p14:creationId xmlns:p14="http://schemas.microsoft.com/office/powerpoint/2010/main" val="14502205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2"/>
          <p:cNvSpPr>
            <a:spLocks noGrp="1"/>
          </p:cNvSpPr>
          <p:nvPr>
            <p:ph type="title"/>
          </p:nvPr>
        </p:nvSpPr>
        <p:spPr>
          <a:xfrm>
            <a:off x="899728" y="2564904"/>
            <a:ext cx="8229600" cy="764704"/>
          </a:xfrm>
        </p:spPr>
        <p:txBody>
          <a:bodyPr>
            <a:normAutofit fontScale="90000"/>
          </a:bodyPr>
          <a:lstStyle/>
          <a:p>
            <a:br>
              <a:rPr lang="ru-RU" sz="4000" b="1" kern="10" dirty="0">
                <a:ln w="12700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cs typeface="Arial" panose="020B0604020202020204" pitchFamily="34" charset="0"/>
              </a:rPr>
            </a:br>
            <a:endParaRPr lang="uk-UA" sz="31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35696" y="973510"/>
            <a:ext cx="2950848" cy="394749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20702" y="1628800"/>
            <a:ext cx="3630139" cy="4856212"/>
          </a:xfrm>
          <a:prstGeom prst="rect">
            <a:avLst/>
          </a:prstGeom>
        </p:spPr>
      </p:pic>
      <p:sp>
        <p:nvSpPr>
          <p:cNvPr id="3" name="Округлений прямокутник 2"/>
          <p:cNvSpPr/>
          <p:nvPr/>
        </p:nvSpPr>
        <p:spPr>
          <a:xfrm>
            <a:off x="2987824" y="41266"/>
            <a:ext cx="4608512" cy="83671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5" name="TextBox 4"/>
          <p:cNvSpPr txBox="1"/>
          <p:nvPr/>
        </p:nvSpPr>
        <p:spPr>
          <a:xfrm>
            <a:off x="3131840" y="259567"/>
            <a:ext cx="44644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b="1" dirty="0"/>
              <a:t>Гра-</a:t>
            </a:r>
            <a:r>
              <a:rPr lang="uk-UA" sz="2000" b="1" dirty="0" err="1"/>
              <a:t>квест</a:t>
            </a:r>
            <a:r>
              <a:rPr lang="uk-UA" sz="2000" b="1" dirty="0"/>
              <a:t> до Дня Соборності України</a:t>
            </a:r>
          </a:p>
        </p:txBody>
      </p:sp>
    </p:spTree>
    <p:extLst>
      <p:ext uri="{BB962C8B-B14F-4D97-AF65-F5344CB8AC3E}">
        <p14:creationId xmlns:p14="http://schemas.microsoft.com/office/powerpoint/2010/main" val="33189386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2"/>
          <p:cNvSpPr>
            <a:spLocks noGrp="1"/>
          </p:cNvSpPr>
          <p:nvPr>
            <p:ph type="title"/>
          </p:nvPr>
        </p:nvSpPr>
        <p:spPr>
          <a:xfrm>
            <a:off x="899728" y="2564904"/>
            <a:ext cx="8229600" cy="764704"/>
          </a:xfrm>
        </p:spPr>
        <p:txBody>
          <a:bodyPr>
            <a:normAutofit fontScale="90000"/>
          </a:bodyPr>
          <a:lstStyle/>
          <a:p>
            <a:br>
              <a:rPr lang="ru-RU" sz="4000" b="1" kern="10" dirty="0">
                <a:ln w="12700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cs typeface="Arial" panose="020B0604020202020204" pitchFamily="34" charset="0"/>
              </a:rPr>
            </a:br>
            <a:endParaRPr lang="uk-UA" sz="31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67744" y="1700808"/>
            <a:ext cx="2960619" cy="394749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74705" y="1849732"/>
            <a:ext cx="2836474" cy="3794488"/>
          </a:xfrm>
          <a:prstGeom prst="rect">
            <a:avLst/>
          </a:prstGeom>
        </p:spPr>
      </p:pic>
      <p:sp>
        <p:nvSpPr>
          <p:cNvPr id="3" name="Округлений прямокутник 2"/>
          <p:cNvSpPr/>
          <p:nvPr/>
        </p:nvSpPr>
        <p:spPr>
          <a:xfrm>
            <a:off x="2307685" y="188640"/>
            <a:ext cx="3434953" cy="129614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7" name="TextBox 6"/>
          <p:cNvSpPr txBox="1"/>
          <p:nvPr/>
        </p:nvSpPr>
        <p:spPr>
          <a:xfrm>
            <a:off x="2519771" y="354071"/>
            <a:ext cx="30749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b="1" dirty="0"/>
              <a:t>Допомагаємо ЗСУ</a:t>
            </a:r>
          </a:p>
        </p:txBody>
      </p:sp>
    </p:spTree>
    <p:extLst>
      <p:ext uri="{BB962C8B-B14F-4D97-AF65-F5344CB8AC3E}">
        <p14:creationId xmlns:p14="http://schemas.microsoft.com/office/powerpoint/2010/main" val="258943206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2"/>
          <p:cNvSpPr>
            <a:spLocks noGrp="1"/>
          </p:cNvSpPr>
          <p:nvPr>
            <p:ph type="title"/>
          </p:nvPr>
        </p:nvSpPr>
        <p:spPr>
          <a:xfrm>
            <a:off x="899728" y="2564904"/>
            <a:ext cx="8229600" cy="764704"/>
          </a:xfrm>
        </p:spPr>
        <p:txBody>
          <a:bodyPr>
            <a:normAutofit fontScale="90000"/>
          </a:bodyPr>
          <a:lstStyle/>
          <a:p>
            <a:br>
              <a:rPr lang="ru-RU" sz="4000" b="1" kern="10" dirty="0">
                <a:ln w="12700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cs typeface="Arial" panose="020B0604020202020204" pitchFamily="34" charset="0"/>
              </a:rPr>
            </a:br>
            <a:endParaRPr lang="uk-UA" sz="31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528" y="104403"/>
            <a:ext cx="3690752" cy="492100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86750" y="332656"/>
            <a:ext cx="4770107" cy="357758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03848" y="3098568"/>
            <a:ext cx="5056862" cy="3795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005043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2"/>
          <p:cNvSpPr>
            <a:spLocks noGrp="1"/>
          </p:cNvSpPr>
          <p:nvPr>
            <p:ph type="title"/>
          </p:nvPr>
        </p:nvSpPr>
        <p:spPr>
          <a:xfrm>
            <a:off x="899728" y="2564904"/>
            <a:ext cx="8229600" cy="764704"/>
          </a:xfrm>
        </p:spPr>
        <p:txBody>
          <a:bodyPr>
            <a:normAutofit fontScale="90000"/>
          </a:bodyPr>
          <a:lstStyle/>
          <a:p>
            <a:br>
              <a:rPr lang="ru-RU" sz="4000" b="1" kern="10" dirty="0">
                <a:ln w="12700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cs typeface="Arial" panose="020B0604020202020204" pitchFamily="34" charset="0"/>
              </a:rPr>
            </a:br>
            <a:endParaRPr lang="uk-UA" sz="31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5616" y="976164"/>
            <a:ext cx="5913276" cy="394218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30280" y="4220201"/>
            <a:ext cx="3429000" cy="2286000"/>
          </a:xfrm>
          <a:prstGeom prst="rect">
            <a:avLst/>
          </a:prstGeom>
        </p:spPr>
      </p:pic>
      <p:sp>
        <p:nvSpPr>
          <p:cNvPr id="2" name="Округлений прямокутник 1"/>
          <p:cNvSpPr/>
          <p:nvPr/>
        </p:nvSpPr>
        <p:spPr>
          <a:xfrm>
            <a:off x="1835696" y="116632"/>
            <a:ext cx="6192688" cy="7200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5" name="TextBox 4"/>
          <p:cNvSpPr txBox="1"/>
          <p:nvPr/>
        </p:nvSpPr>
        <p:spPr>
          <a:xfrm>
            <a:off x="1979712" y="260648"/>
            <a:ext cx="58326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/>
              <a:t>     </a:t>
            </a:r>
            <a:r>
              <a:rPr lang="uk-UA" b="1" dirty="0">
                <a:solidFill>
                  <a:schemeClr val="bg1"/>
                </a:solidFill>
              </a:rPr>
              <a:t>Членство в Клубі істориків-краєзнавців </a:t>
            </a:r>
            <a:r>
              <a:rPr lang="uk-UA" b="1" dirty="0" err="1">
                <a:solidFill>
                  <a:schemeClr val="bg1"/>
                </a:solidFill>
              </a:rPr>
              <a:t>Горохівщини</a:t>
            </a:r>
            <a:endParaRPr lang="uk-UA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34399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475656" y="188640"/>
            <a:ext cx="7344816" cy="1143000"/>
          </a:xfrm>
        </p:spPr>
        <p:txBody>
          <a:bodyPr>
            <a:normAutofit fontScale="90000"/>
          </a:bodyPr>
          <a:lstStyle/>
          <a:p>
            <a:r>
              <a:rPr lang="uk-UA" b="1" kern="10" dirty="0">
                <a:ln w="1587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cs typeface="Arial" panose="020B0604020202020204" pitchFamily="34" charset="0"/>
              </a:rPr>
              <a:t>Будемо знайомі</a:t>
            </a:r>
            <a:br>
              <a:rPr lang="uk-UA" altLang="uk-UA" sz="5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</a:br>
            <a:endParaRPr lang="uk-UA" sz="58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691680" y="1196752"/>
            <a:ext cx="7128792" cy="4339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2010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році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закінчила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Волинський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національний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університет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імені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Лесі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Українки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здобула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кваліфікацію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бакалавра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історії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342900" indent="-342900">
              <a:spcBef>
                <a:spcPct val="50000"/>
              </a:spcBef>
              <a:buFont typeface="Arial" panose="020B0604020202020204" pitchFamily="34" charset="0"/>
              <a:buChar char="•"/>
            </a:pP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 2011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році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закінчила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Волинський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національний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університет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імені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Лесі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Українки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отримала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повну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вищу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освіту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за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спеціальністю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Історія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та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здобула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кваліфікацію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історика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викладача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історії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spcBef>
                <a:spcPct val="50000"/>
              </a:spcBef>
            </a:pP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438386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417638"/>
          </a:xfrm>
        </p:spPr>
        <p:txBody>
          <a:bodyPr>
            <a:normAutofit/>
          </a:bodyPr>
          <a:lstStyle/>
          <a:p>
            <a:r>
              <a:rPr lang="ru-RU" b="1" i="1" spc="50" dirty="0">
                <a:ln w="11430"/>
                <a:solidFill>
                  <a:schemeClr val="accent6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</a:t>
            </a:r>
            <a:endParaRPr lang="ru-RU" dirty="0"/>
          </a:p>
        </p:txBody>
      </p:sp>
      <p:sp>
        <p:nvSpPr>
          <p:cNvPr id="3" name="Прямокутник 2"/>
          <p:cNvSpPr/>
          <p:nvPr/>
        </p:nvSpPr>
        <p:spPr>
          <a:xfrm>
            <a:off x="2915816" y="115515"/>
            <a:ext cx="4572000" cy="118660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uk-UA" b="1" dirty="0">
                <a:solidFill>
                  <a:srgbClr val="26262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Звіт успішності з Географії</a:t>
            </a:r>
            <a:endParaRPr lang="uk-UA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uk-UA" b="1" dirty="0">
                <a:solidFill>
                  <a:srgbClr val="26262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 І семестр 2025-2026 н. р.</a:t>
            </a:r>
            <a:endParaRPr lang="uk-UA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uk-UA" b="1" dirty="0">
                <a:solidFill>
                  <a:srgbClr val="26262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Вчитель: Н. Л. </a:t>
            </a:r>
            <a:r>
              <a:rPr lang="uk-UA" b="1" dirty="0" err="1">
                <a:solidFill>
                  <a:srgbClr val="26262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Процюк</a:t>
            </a:r>
            <a:endParaRPr lang="uk-UA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1720" y="1844823"/>
            <a:ext cx="6635080" cy="4456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49210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353472"/>
            <a:ext cx="8229600" cy="98533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uk-UA" sz="1600" b="1" dirty="0">
                <a:solidFill>
                  <a:srgbClr val="26262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Звіт успішності з Історії України</a:t>
            </a:r>
            <a:br>
              <a:rPr lang="uk-UA" sz="1600" b="1" dirty="0">
                <a:solidFill>
                  <a:srgbClr val="26262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uk-UA" sz="1600" b="1" dirty="0">
                <a:solidFill>
                  <a:srgbClr val="26262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 І семестр 2025-2026 н. р.</a:t>
            </a:r>
            <a:endParaRPr lang="uk-UA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uk-UA" sz="1600" b="1" dirty="0">
                <a:solidFill>
                  <a:srgbClr val="26262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Вчитель: Н. Л. </a:t>
            </a:r>
            <a:r>
              <a:rPr lang="uk-UA" sz="1600" b="1" dirty="0" err="1">
                <a:solidFill>
                  <a:srgbClr val="26262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Процюк</a:t>
            </a:r>
            <a:endParaRPr lang="uk-UA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7784" y="1484784"/>
            <a:ext cx="6210300" cy="3562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548538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/>
          <p:cNvSpPr/>
          <p:nvPr/>
        </p:nvSpPr>
        <p:spPr>
          <a:xfrm>
            <a:off x="2915816" y="115515"/>
            <a:ext cx="4572000" cy="118660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uk-UA" b="1" dirty="0">
                <a:solidFill>
                  <a:srgbClr val="26262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Звіт успішності з Всесвітньої історії</a:t>
            </a:r>
            <a:endParaRPr lang="uk-UA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uk-UA" b="1" dirty="0">
                <a:solidFill>
                  <a:srgbClr val="26262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 І семестр 2025-2026 н. р.</a:t>
            </a:r>
            <a:endParaRPr lang="uk-UA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uk-UA" b="1" dirty="0">
                <a:solidFill>
                  <a:srgbClr val="26262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Вчитель: Н. Л. </a:t>
            </a:r>
            <a:r>
              <a:rPr lang="uk-UA" b="1" dirty="0" err="1">
                <a:solidFill>
                  <a:srgbClr val="26262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Процюк</a:t>
            </a:r>
            <a:endParaRPr lang="uk-UA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9236" y="1302122"/>
            <a:ext cx="7413555" cy="4071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942012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0" hangingPunct="0">
              <a:defRPr/>
            </a:pPr>
            <a:r>
              <a:rPr lang="uk-UA" b="1" dirty="0">
                <a:solidFill>
                  <a:srgbClr val="FF0000"/>
                </a:solidFill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Плани </a:t>
            </a:r>
            <a:br>
              <a:rPr lang="uk-UA" b="1" dirty="0">
                <a:solidFill>
                  <a:srgbClr val="FF0000"/>
                </a:solidFill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</a:br>
            <a:r>
              <a:rPr lang="uk-UA" b="1" dirty="0">
                <a:solidFill>
                  <a:srgbClr val="FF0000"/>
                </a:solidFill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на майбутнє</a:t>
            </a:r>
            <a:b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508139" y="111800"/>
            <a:ext cx="7543800" cy="14507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8" name="AutoShape 3"/>
          <p:cNvSpPr>
            <a:spLocks noChangeArrowheads="1"/>
          </p:cNvSpPr>
          <p:nvPr/>
        </p:nvSpPr>
        <p:spPr bwMode="invGray">
          <a:xfrm rot="39573186">
            <a:off x="4777581" y="2458244"/>
            <a:ext cx="792163" cy="288925"/>
          </a:xfrm>
          <a:prstGeom prst="rightArrow">
            <a:avLst>
              <a:gd name="adj1" fmla="val 35167"/>
              <a:gd name="adj2" fmla="val 111029"/>
            </a:avLst>
          </a:prstGeom>
          <a:gradFill rotWithShape="1">
            <a:gsLst>
              <a:gs pos="0">
                <a:schemeClr val="tx2">
                  <a:gamma/>
                  <a:shade val="89020"/>
                  <a:invGamma/>
                  <a:alpha val="0"/>
                </a:schemeClr>
              </a:gs>
              <a:gs pos="100000">
                <a:schemeClr val="tx2"/>
              </a:gs>
            </a:gsLst>
            <a:lin ang="0" scaled="1"/>
          </a:gradFill>
          <a:ln w="0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ru-RU">
              <a:cs typeface="+mn-cs"/>
            </a:endParaRPr>
          </a:p>
        </p:txBody>
      </p:sp>
      <p:sp>
        <p:nvSpPr>
          <p:cNvPr id="9" name="AutoShape 4"/>
          <p:cNvSpPr>
            <a:spLocks noChangeArrowheads="1"/>
          </p:cNvSpPr>
          <p:nvPr/>
        </p:nvSpPr>
        <p:spPr bwMode="invGray">
          <a:xfrm rot="3465783">
            <a:off x="4777582" y="4622006"/>
            <a:ext cx="792162" cy="288925"/>
          </a:xfrm>
          <a:prstGeom prst="rightArrow">
            <a:avLst>
              <a:gd name="adj1" fmla="val 35167"/>
              <a:gd name="adj2" fmla="val 111028"/>
            </a:avLst>
          </a:prstGeom>
          <a:gradFill rotWithShape="1">
            <a:gsLst>
              <a:gs pos="0">
                <a:schemeClr val="tx2">
                  <a:gamma/>
                  <a:shade val="89020"/>
                  <a:invGamma/>
                  <a:alpha val="0"/>
                </a:schemeClr>
              </a:gs>
              <a:gs pos="100000">
                <a:schemeClr val="tx2"/>
              </a:gs>
            </a:gsLst>
            <a:lin ang="0" scaled="1"/>
          </a:gradFill>
          <a:ln w="0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ru-RU">
              <a:cs typeface="+mn-cs"/>
            </a:endParaRPr>
          </a:p>
        </p:txBody>
      </p:sp>
      <p:sp>
        <p:nvSpPr>
          <p:cNvPr id="10" name="AutoShape 5"/>
          <p:cNvSpPr>
            <a:spLocks noChangeArrowheads="1"/>
          </p:cNvSpPr>
          <p:nvPr/>
        </p:nvSpPr>
        <p:spPr bwMode="invGray">
          <a:xfrm rot="35969022">
            <a:off x="3558381" y="2534444"/>
            <a:ext cx="792163" cy="288925"/>
          </a:xfrm>
          <a:prstGeom prst="rightArrow">
            <a:avLst>
              <a:gd name="adj1" fmla="val 35167"/>
              <a:gd name="adj2" fmla="val 111029"/>
            </a:avLst>
          </a:prstGeom>
          <a:gradFill rotWithShape="1">
            <a:gsLst>
              <a:gs pos="0">
                <a:schemeClr val="tx2">
                  <a:gamma/>
                  <a:shade val="89020"/>
                  <a:invGamma/>
                  <a:alpha val="0"/>
                </a:schemeClr>
              </a:gs>
              <a:gs pos="100000">
                <a:schemeClr val="tx2"/>
              </a:gs>
            </a:gsLst>
            <a:lin ang="0" scaled="1"/>
          </a:gradFill>
          <a:ln w="0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ru-RU">
              <a:cs typeface="+mn-cs"/>
            </a:endParaRPr>
          </a:p>
        </p:txBody>
      </p:sp>
      <p:sp>
        <p:nvSpPr>
          <p:cNvPr id="11" name="AutoShape 6"/>
          <p:cNvSpPr>
            <a:spLocks noChangeArrowheads="1"/>
          </p:cNvSpPr>
          <p:nvPr/>
        </p:nvSpPr>
        <p:spPr bwMode="invGray">
          <a:xfrm rot="7535209">
            <a:off x="3520281" y="4588669"/>
            <a:ext cx="792163" cy="288925"/>
          </a:xfrm>
          <a:prstGeom prst="rightArrow">
            <a:avLst>
              <a:gd name="adj1" fmla="val 35167"/>
              <a:gd name="adj2" fmla="val 111029"/>
            </a:avLst>
          </a:prstGeom>
          <a:gradFill rotWithShape="1">
            <a:gsLst>
              <a:gs pos="0">
                <a:schemeClr val="tx2">
                  <a:gamma/>
                  <a:shade val="89020"/>
                  <a:invGamma/>
                  <a:alpha val="0"/>
                </a:schemeClr>
              </a:gs>
              <a:gs pos="100000">
                <a:schemeClr val="tx2"/>
              </a:gs>
            </a:gsLst>
            <a:lin ang="0" scaled="1"/>
          </a:gradFill>
          <a:ln w="0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ru-RU">
              <a:cs typeface="+mn-cs"/>
            </a:endParaRPr>
          </a:p>
        </p:txBody>
      </p:sp>
      <p:sp>
        <p:nvSpPr>
          <p:cNvPr id="12" name="AutoShape 7"/>
          <p:cNvSpPr>
            <a:spLocks noChangeArrowheads="1"/>
          </p:cNvSpPr>
          <p:nvPr/>
        </p:nvSpPr>
        <p:spPr bwMode="invGray">
          <a:xfrm>
            <a:off x="5356225" y="3586163"/>
            <a:ext cx="792163" cy="288925"/>
          </a:xfrm>
          <a:prstGeom prst="rightArrow">
            <a:avLst>
              <a:gd name="adj1" fmla="val 35167"/>
              <a:gd name="adj2" fmla="val 111029"/>
            </a:avLst>
          </a:prstGeom>
          <a:gradFill rotWithShape="1">
            <a:gsLst>
              <a:gs pos="0">
                <a:schemeClr val="tx2">
                  <a:gamma/>
                  <a:shade val="89020"/>
                  <a:invGamma/>
                  <a:alpha val="0"/>
                </a:schemeClr>
              </a:gs>
              <a:gs pos="100000">
                <a:schemeClr val="tx2"/>
              </a:gs>
            </a:gsLst>
            <a:lin ang="0" scaled="1"/>
          </a:gradFill>
          <a:ln w="0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ru-RU">
              <a:cs typeface="+mn-cs"/>
            </a:endParaRPr>
          </a:p>
        </p:txBody>
      </p:sp>
      <p:sp>
        <p:nvSpPr>
          <p:cNvPr id="13" name="AutoShape 8"/>
          <p:cNvSpPr>
            <a:spLocks noChangeArrowheads="1"/>
          </p:cNvSpPr>
          <p:nvPr/>
        </p:nvSpPr>
        <p:spPr bwMode="invGray">
          <a:xfrm rot="-10800000">
            <a:off x="2946400" y="3579813"/>
            <a:ext cx="863600" cy="288925"/>
          </a:xfrm>
          <a:prstGeom prst="rightArrow">
            <a:avLst>
              <a:gd name="adj1" fmla="val 35167"/>
              <a:gd name="adj2" fmla="val 121041"/>
            </a:avLst>
          </a:prstGeom>
          <a:gradFill rotWithShape="1">
            <a:gsLst>
              <a:gs pos="0">
                <a:schemeClr val="tx2">
                  <a:gamma/>
                  <a:shade val="89020"/>
                  <a:invGamma/>
                  <a:alpha val="0"/>
                </a:schemeClr>
              </a:gs>
              <a:gs pos="100000">
                <a:schemeClr val="tx2"/>
              </a:gs>
            </a:gsLst>
            <a:lin ang="0" scaled="1"/>
          </a:gradFill>
          <a:ln w="0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ru-RU">
              <a:cs typeface="+mn-cs"/>
            </a:endParaRPr>
          </a:p>
        </p:txBody>
      </p:sp>
      <p:sp>
        <p:nvSpPr>
          <p:cNvPr id="14" name="Oval 9"/>
          <p:cNvSpPr>
            <a:spLocks noChangeArrowheads="1"/>
          </p:cNvSpPr>
          <p:nvPr/>
        </p:nvSpPr>
        <p:spPr bwMode="black">
          <a:xfrm>
            <a:off x="2692400" y="1817688"/>
            <a:ext cx="3743325" cy="3744912"/>
          </a:xfrm>
          <a:prstGeom prst="ellipse">
            <a:avLst/>
          </a:prstGeom>
          <a:noFill/>
          <a:ln w="38100" algn="ctr">
            <a:solidFill>
              <a:schemeClr val="tx1"/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pPr algn="ctr"/>
            <a:endParaRPr lang="ru-RU"/>
          </a:p>
        </p:txBody>
      </p:sp>
      <p:grpSp>
        <p:nvGrpSpPr>
          <p:cNvPr id="15" name="Group 10"/>
          <p:cNvGrpSpPr>
            <a:grpSpLocks/>
          </p:cNvGrpSpPr>
          <p:nvPr/>
        </p:nvGrpSpPr>
        <p:grpSpPr bwMode="auto">
          <a:xfrm>
            <a:off x="3429000" y="1876425"/>
            <a:ext cx="360363" cy="360363"/>
            <a:chOff x="1973" y="1706"/>
            <a:chExt cx="227" cy="227"/>
          </a:xfrm>
        </p:grpSpPr>
        <p:sp>
          <p:nvSpPr>
            <p:cNvPr id="16" name="Oval 11"/>
            <p:cNvSpPr>
              <a:spLocks noChangeArrowheads="1"/>
            </p:cNvSpPr>
            <p:nvPr/>
          </p:nvSpPr>
          <p:spPr bwMode="gray">
            <a:xfrm>
              <a:off x="1973" y="1706"/>
              <a:ext cx="227" cy="227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gamma/>
                    <a:tint val="33725"/>
                    <a:invGamma/>
                  </a:schemeClr>
                </a:gs>
                <a:gs pos="100000">
                  <a:schemeClr val="accent1"/>
                </a:gs>
              </a:gsLst>
              <a:path path="shape">
                <a:fillToRect l="50000" t="50000" r="50000" b="50000"/>
              </a:path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ru-RU">
                <a:cs typeface="+mn-cs"/>
              </a:endParaRPr>
            </a:p>
          </p:txBody>
        </p:sp>
        <p:sp>
          <p:nvSpPr>
            <p:cNvPr id="17" name="Oval 12"/>
            <p:cNvSpPr>
              <a:spLocks noChangeArrowheads="1"/>
            </p:cNvSpPr>
            <p:nvPr/>
          </p:nvSpPr>
          <p:spPr bwMode="gray">
            <a:xfrm>
              <a:off x="1983" y="1725"/>
              <a:ext cx="141" cy="142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gamma/>
                    <a:tint val="33725"/>
                    <a:invGamma/>
                  </a:schemeClr>
                </a:gs>
                <a:gs pos="100000">
                  <a:schemeClr val="accent1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ru-RU">
                <a:cs typeface="+mn-cs"/>
              </a:endParaRPr>
            </a:p>
          </p:txBody>
        </p:sp>
      </p:grpSp>
      <p:grpSp>
        <p:nvGrpSpPr>
          <p:cNvPr id="18" name="Group 13"/>
          <p:cNvGrpSpPr>
            <a:grpSpLocks/>
          </p:cNvGrpSpPr>
          <p:nvPr/>
        </p:nvGrpSpPr>
        <p:grpSpPr bwMode="auto">
          <a:xfrm>
            <a:off x="2484438" y="3532188"/>
            <a:ext cx="360362" cy="360362"/>
            <a:chOff x="1565" y="2659"/>
            <a:chExt cx="227" cy="227"/>
          </a:xfrm>
        </p:grpSpPr>
        <p:sp>
          <p:nvSpPr>
            <p:cNvPr id="19" name="Oval 14"/>
            <p:cNvSpPr>
              <a:spLocks noChangeArrowheads="1"/>
            </p:cNvSpPr>
            <p:nvPr/>
          </p:nvSpPr>
          <p:spPr bwMode="gray">
            <a:xfrm>
              <a:off x="1565" y="2659"/>
              <a:ext cx="227" cy="227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gamma/>
                    <a:tint val="33725"/>
                    <a:invGamma/>
                  </a:schemeClr>
                </a:gs>
                <a:gs pos="100000">
                  <a:schemeClr val="accent1"/>
                </a:gs>
              </a:gsLst>
              <a:path path="shape">
                <a:fillToRect l="50000" t="50000" r="50000" b="50000"/>
              </a:path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ru-RU">
                <a:cs typeface="+mn-cs"/>
              </a:endParaRPr>
            </a:p>
          </p:txBody>
        </p:sp>
        <p:sp>
          <p:nvSpPr>
            <p:cNvPr id="20" name="Oval 15"/>
            <p:cNvSpPr>
              <a:spLocks noChangeArrowheads="1"/>
            </p:cNvSpPr>
            <p:nvPr/>
          </p:nvSpPr>
          <p:spPr bwMode="gray">
            <a:xfrm>
              <a:off x="1575" y="2678"/>
              <a:ext cx="141" cy="142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gamma/>
                    <a:tint val="33725"/>
                    <a:invGamma/>
                  </a:schemeClr>
                </a:gs>
                <a:gs pos="100000">
                  <a:schemeClr val="accent1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ru-RU">
                <a:cs typeface="+mn-cs"/>
              </a:endParaRPr>
            </a:p>
          </p:txBody>
        </p:sp>
      </p:grpSp>
      <p:grpSp>
        <p:nvGrpSpPr>
          <p:cNvPr id="21" name="Group 16"/>
          <p:cNvGrpSpPr>
            <a:grpSpLocks/>
          </p:cNvGrpSpPr>
          <p:nvPr/>
        </p:nvGrpSpPr>
        <p:grpSpPr bwMode="auto">
          <a:xfrm>
            <a:off x="3348038" y="5075238"/>
            <a:ext cx="360362" cy="360362"/>
            <a:chOff x="2109" y="3612"/>
            <a:chExt cx="227" cy="227"/>
          </a:xfrm>
        </p:grpSpPr>
        <p:sp>
          <p:nvSpPr>
            <p:cNvPr id="22" name="Oval 17"/>
            <p:cNvSpPr>
              <a:spLocks noChangeArrowheads="1"/>
            </p:cNvSpPr>
            <p:nvPr/>
          </p:nvSpPr>
          <p:spPr bwMode="gray">
            <a:xfrm>
              <a:off x="2109" y="3612"/>
              <a:ext cx="227" cy="227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gamma/>
                    <a:tint val="33725"/>
                    <a:invGamma/>
                  </a:schemeClr>
                </a:gs>
                <a:gs pos="100000">
                  <a:schemeClr val="accent1"/>
                </a:gs>
              </a:gsLst>
              <a:path path="shape">
                <a:fillToRect l="50000" t="50000" r="50000" b="50000"/>
              </a:path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ru-RU">
                <a:cs typeface="+mn-cs"/>
              </a:endParaRPr>
            </a:p>
          </p:txBody>
        </p:sp>
        <p:sp>
          <p:nvSpPr>
            <p:cNvPr id="23" name="Oval 18"/>
            <p:cNvSpPr>
              <a:spLocks noChangeArrowheads="1"/>
            </p:cNvSpPr>
            <p:nvPr/>
          </p:nvSpPr>
          <p:spPr bwMode="gray">
            <a:xfrm>
              <a:off x="2119" y="3631"/>
              <a:ext cx="141" cy="142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gamma/>
                    <a:tint val="33725"/>
                    <a:invGamma/>
                  </a:schemeClr>
                </a:gs>
                <a:gs pos="100000">
                  <a:schemeClr val="accent1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ru-RU">
                <a:cs typeface="+mn-cs"/>
              </a:endParaRPr>
            </a:p>
          </p:txBody>
        </p:sp>
      </p:grpSp>
      <p:grpSp>
        <p:nvGrpSpPr>
          <p:cNvPr id="24" name="Group 19"/>
          <p:cNvGrpSpPr>
            <a:grpSpLocks/>
          </p:cNvGrpSpPr>
          <p:nvPr/>
        </p:nvGrpSpPr>
        <p:grpSpPr bwMode="auto">
          <a:xfrm>
            <a:off x="5278438" y="1855788"/>
            <a:ext cx="360362" cy="360362"/>
            <a:chOff x="3470" y="1706"/>
            <a:chExt cx="227" cy="227"/>
          </a:xfrm>
        </p:grpSpPr>
        <p:sp>
          <p:nvSpPr>
            <p:cNvPr id="25" name="Oval 20"/>
            <p:cNvSpPr>
              <a:spLocks noChangeArrowheads="1"/>
            </p:cNvSpPr>
            <p:nvPr/>
          </p:nvSpPr>
          <p:spPr bwMode="gray">
            <a:xfrm>
              <a:off x="3470" y="1706"/>
              <a:ext cx="227" cy="227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gamma/>
                    <a:tint val="33725"/>
                    <a:invGamma/>
                  </a:schemeClr>
                </a:gs>
                <a:gs pos="100000">
                  <a:schemeClr val="accent1"/>
                </a:gs>
              </a:gsLst>
              <a:path path="shape">
                <a:fillToRect l="50000" t="50000" r="50000" b="50000"/>
              </a:path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ru-RU">
                <a:cs typeface="+mn-cs"/>
              </a:endParaRPr>
            </a:p>
          </p:txBody>
        </p:sp>
        <p:sp>
          <p:nvSpPr>
            <p:cNvPr id="26" name="Oval 21"/>
            <p:cNvSpPr>
              <a:spLocks noChangeArrowheads="1"/>
            </p:cNvSpPr>
            <p:nvPr/>
          </p:nvSpPr>
          <p:spPr bwMode="gray">
            <a:xfrm>
              <a:off x="3480" y="1725"/>
              <a:ext cx="141" cy="142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gamma/>
                    <a:tint val="33725"/>
                    <a:invGamma/>
                  </a:schemeClr>
                </a:gs>
                <a:gs pos="100000">
                  <a:schemeClr val="accent1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ru-RU">
                <a:cs typeface="+mn-cs"/>
              </a:endParaRPr>
            </a:p>
          </p:txBody>
        </p:sp>
      </p:grpSp>
      <p:grpSp>
        <p:nvGrpSpPr>
          <p:cNvPr id="27" name="Group 22"/>
          <p:cNvGrpSpPr>
            <a:grpSpLocks/>
          </p:cNvGrpSpPr>
          <p:nvPr/>
        </p:nvGrpSpPr>
        <p:grpSpPr bwMode="auto">
          <a:xfrm>
            <a:off x="6227763" y="3532188"/>
            <a:ext cx="360362" cy="360362"/>
            <a:chOff x="3923" y="2659"/>
            <a:chExt cx="227" cy="227"/>
          </a:xfrm>
        </p:grpSpPr>
        <p:sp>
          <p:nvSpPr>
            <p:cNvPr id="28" name="Oval 23"/>
            <p:cNvSpPr>
              <a:spLocks noChangeArrowheads="1"/>
            </p:cNvSpPr>
            <p:nvPr/>
          </p:nvSpPr>
          <p:spPr bwMode="gray">
            <a:xfrm>
              <a:off x="3923" y="2659"/>
              <a:ext cx="227" cy="227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gamma/>
                    <a:tint val="33725"/>
                    <a:invGamma/>
                  </a:schemeClr>
                </a:gs>
                <a:gs pos="100000">
                  <a:schemeClr val="accent1"/>
                </a:gs>
              </a:gsLst>
              <a:path path="shape">
                <a:fillToRect l="50000" t="50000" r="50000" b="50000"/>
              </a:path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ru-RU">
                <a:cs typeface="+mn-cs"/>
              </a:endParaRPr>
            </a:p>
          </p:txBody>
        </p:sp>
        <p:sp>
          <p:nvSpPr>
            <p:cNvPr id="29" name="Oval 24"/>
            <p:cNvSpPr>
              <a:spLocks noChangeArrowheads="1"/>
            </p:cNvSpPr>
            <p:nvPr/>
          </p:nvSpPr>
          <p:spPr bwMode="gray">
            <a:xfrm>
              <a:off x="3933" y="2678"/>
              <a:ext cx="141" cy="142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gamma/>
                    <a:tint val="33725"/>
                    <a:invGamma/>
                  </a:schemeClr>
                </a:gs>
                <a:gs pos="100000">
                  <a:schemeClr val="accent1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ru-RU">
                <a:cs typeface="+mn-cs"/>
              </a:endParaRPr>
            </a:p>
          </p:txBody>
        </p:sp>
      </p:grpSp>
      <p:grpSp>
        <p:nvGrpSpPr>
          <p:cNvPr id="30" name="Group 25"/>
          <p:cNvGrpSpPr>
            <a:grpSpLocks/>
          </p:cNvGrpSpPr>
          <p:nvPr/>
        </p:nvGrpSpPr>
        <p:grpSpPr bwMode="auto">
          <a:xfrm>
            <a:off x="5334000" y="5132388"/>
            <a:ext cx="360363" cy="360362"/>
            <a:chOff x="3515" y="3521"/>
            <a:chExt cx="227" cy="227"/>
          </a:xfrm>
        </p:grpSpPr>
        <p:sp>
          <p:nvSpPr>
            <p:cNvPr id="31" name="Oval 26"/>
            <p:cNvSpPr>
              <a:spLocks noChangeArrowheads="1"/>
            </p:cNvSpPr>
            <p:nvPr/>
          </p:nvSpPr>
          <p:spPr bwMode="gray">
            <a:xfrm>
              <a:off x="3515" y="3521"/>
              <a:ext cx="227" cy="227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gamma/>
                    <a:tint val="33725"/>
                    <a:invGamma/>
                  </a:schemeClr>
                </a:gs>
                <a:gs pos="100000">
                  <a:schemeClr val="accent1"/>
                </a:gs>
              </a:gsLst>
              <a:path path="shape">
                <a:fillToRect l="50000" t="50000" r="50000" b="50000"/>
              </a:path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ru-RU">
                <a:cs typeface="+mn-cs"/>
              </a:endParaRPr>
            </a:p>
          </p:txBody>
        </p:sp>
        <p:sp>
          <p:nvSpPr>
            <p:cNvPr id="32" name="Oval 27"/>
            <p:cNvSpPr>
              <a:spLocks noChangeArrowheads="1"/>
            </p:cNvSpPr>
            <p:nvPr/>
          </p:nvSpPr>
          <p:spPr bwMode="gray">
            <a:xfrm>
              <a:off x="3525" y="3540"/>
              <a:ext cx="141" cy="142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gamma/>
                    <a:tint val="33725"/>
                    <a:invGamma/>
                  </a:schemeClr>
                </a:gs>
                <a:gs pos="100000">
                  <a:schemeClr val="accent1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ru-RU">
                <a:cs typeface="+mn-cs"/>
              </a:endParaRPr>
            </a:p>
          </p:txBody>
        </p:sp>
      </p:grpSp>
      <p:sp>
        <p:nvSpPr>
          <p:cNvPr id="33" name="Oval 28"/>
          <p:cNvSpPr>
            <a:spLocks noChangeArrowheads="1"/>
          </p:cNvSpPr>
          <p:nvPr/>
        </p:nvSpPr>
        <p:spPr bwMode="gray">
          <a:xfrm>
            <a:off x="3581400" y="2773363"/>
            <a:ext cx="1944688" cy="1944687"/>
          </a:xfrm>
          <a:prstGeom prst="ellipse">
            <a:avLst/>
          </a:prstGeom>
          <a:gradFill rotWithShape="1">
            <a:gsLst>
              <a:gs pos="0">
                <a:schemeClr val="hlink">
                  <a:gamma/>
                  <a:tint val="0"/>
                  <a:invGamma/>
                </a:schemeClr>
              </a:gs>
              <a:gs pos="50000">
                <a:schemeClr val="hlink"/>
              </a:gs>
              <a:gs pos="100000">
                <a:schemeClr val="hlink">
                  <a:gamma/>
                  <a:tint val="0"/>
                  <a:invGamma/>
                </a:schemeClr>
              </a:gs>
            </a:gsLst>
            <a:lin ang="2700000" scaled="1"/>
          </a:gradFill>
          <a:ln w="38100" algn="ctr">
            <a:noFill/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endParaRPr lang="ru-RU">
              <a:cs typeface="+mn-cs"/>
            </a:endParaRPr>
          </a:p>
        </p:txBody>
      </p:sp>
      <p:sp>
        <p:nvSpPr>
          <p:cNvPr id="34" name="Oval 29"/>
          <p:cNvSpPr>
            <a:spLocks noChangeArrowheads="1"/>
          </p:cNvSpPr>
          <p:nvPr/>
        </p:nvSpPr>
        <p:spPr bwMode="gray">
          <a:xfrm>
            <a:off x="3586163" y="2779713"/>
            <a:ext cx="1944687" cy="1944687"/>
          </a:xfrm>
          <a:prstGeom prst="ellipse">
            <a:avLst/>
          </a:prstGeom>
          <a:gradFill rotWithShape="1">
            <a:gsLst>
              <a:gs pos="0">
                <a:schemeClr val="hlink">
                  <a:alpha val="32001"/>
                </a:schemeClr>
              </a:gs>
              <a:gs pos="100000">
                <a:schemeClr val="hlink">
                  <a:gamma/>
                  <a:shade val="46275"/>
                  <a:invGamma/>
                </a:schemeClr>
              </a:gs>
            </a:gsLst>
            <a:lin ang="2700000" scaled="1"/>
          </a:gradFill>
          <a:ln w="38100" algn="ctr">
            <a:noFill/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endParaRPr lang="ru-RU">
              <a:cs typeface="+mn-cs"/>
            </a:endParaRPr>
          </a:p>
        </p:txBody>
      </p:sp>
      <p:sp>
        <p:nvSpPr>
          <p:cNvPr id="35" name="Oval 30"/>
          <p:cNvSpPr>
            <a:spLocks noChangeArrowheads="1"/>
          </p:cNvSpPr>
          <p:nvPr/>
        </p:nvSpPr>
        <p:spPr bwMode="gray">
          <a:xfrm>
            <a:off x="3708400" y="2900363"/>
            <a:ext cx="1690688" cy="1690687"/>
          </a:xfrm>
          <a:prstGeom prst="ellipse">
            <a:avLst/>
          </a:prstGeom>
          <a:gradFill rotWithShape="1">
            <a:gsLst>
              <a:gs pos="0">
                <a:schemeClr val="hlink">
                  <a:gamma/>
                  <a:shade val="54118"/>
                  <a:invGamma/>
                </a:schemeClr>
              </a:gs>
              <a:gs pos="50000">
                <a:schemeClr val="hlink"/>
              </a:gs>
              <a:gs pos="100000">
                <a:schemeClr val="hlink">
                  <a:gamma/>
                  <a:shade val="54118"/>
                  <a:invGamma/>
                </a:schemeClr>
              </a:gs>
            </a:gsLst>
            <a:lin ang="18900000" scaled="1"/>
          </a:gradFill>
          <a:ln w="38100" algn="ctr">
            <a:noFill/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>
              <a:defRPr/>
            </a:pPr>
            <a:endParaRPr lang="ru-RU">
              <a:cs typeface="+mn-cs"/>
            </a:endParaRPr>
          </a:p>
        </p:txBody>
      </p:sp>
      <p:sp>
        <p:nvSpPr>
          <p:cNvPr id="36" name="Oval 31"/>
          <p:cNvSpPr>
            <a:spLocks noChangeArrowheads="1"/>
          </p:cNvSpPr>
          <p:nvPr/>
        </p:nvSpPr>
        <p:spPr bwMode="gray">
          <a:xfrm>
            <a:off x="3690938" y="2873375"/>
            <a:ext cx="1690687" cy="1690688"/>
          </a:xfrm>
          <a:prstGeom prst="ellipse">
            <a:avLst/>
          </a:prstGeom>
          <a:gradFill rotWithShape="1">
            <a:gsLst>
              <a:gs pos="0">
                <a:schemeClr val="hlink">
                  <a:gamma/>
                  <a:shade val="63529"/>
                  <a:invGamma/>
                </a:schemeClr>
              </a:gs>
              <a:gs pos="100000">
                <a:schemeClr val="hlink">
                  <a:alpha val="0"/>
                </a:schemeClr>
              </a:gs>
            </a:gsLst>
            <a:lin ang="2700000" scaled="1"/>
          </a:gradFill>
          <a:ln w="38100" algn="ctr">
            <a:noFill/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>
              <a:defRPr/>
            </a:pPr>
            <a:endParaRPr lang="ru-RU">
              <a:cs typeface="+mn-cs"/>
            </a:endParaRPr>
          </a:p>
        </p:txBody>
      </p:sp>
      <p:grpSp>
        <p:nvGrpSpPr>
          <p:cNvPr id="37" name="Group 44"/>
          <p:cNvGrpSpPr>
            <a:grpSpLocks/>
          </p:cNvGrpSpPr>
          <p:nvPr/>
        </p:nvGrpSpPr>
        <p:grpSpPr bwMode="auto">
          <a:xfrm>
            <a:off x="3800721" y="2964881"/>
            <a:ext cx="1522412" cy="1522413"/>
            <a:chOff x="2416" y="1878"/>
            <a:chExt cx="959" cy="959"/>
          </a:xfrm>
        </p:grpSpPr>
        <p:sp>
          <p:nvSpPr>
            <p:cNvPr id="38" name="Oval 32"/>
            <p:cNvSpPr>
              <a:spLocks noChangeArrowheads="1"/>
            </p:cNvSpPr>
            <p:nvPr/>
          </p:nvSpPr>
          <p:spPr bwMode="gray">
            <a:xfrm>
              <a:off x="2416" y="1878"/>
              <a:ext cx="959" cy="959"/>
            </a:xfrm>
            <a:prstGeom prst="ellipse">
              <a:avLst/>
            </a:prstGeom>
            <a:solidFill>
              <a:srgbClr val="333333"/>
            </a:solidFill>
            <a:ln w="38100" algn="ctr">
              <a:noFill/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pPr algn="ctr"/>
              <a:endParaRPr lang="ru-RU"/>
            </a:p>
          </p:txBody>
        </p:sp>
        <p:sp>
          <p:nvSpPr>
            <p:cNvPr id="39" name="Oval 33"/>
            <p:cNvSpPr>
              <a:spLocks noChangeArrowheads="1"/>
            </p:cNvSpPr>
            <p:nvPr/>
          </p:nvSpPr>
          <p:spPr bwMode="gray">
            <a:xfrm>
              <a:off x="2430" y="1890"/>
              <a:ext cx="927" cy="928"/>
            </a:xfrm>
            <a:prstGeom prst="ellipse">
              <a:avLst/>
            </a:prstGeom>
            <a:gradFill rotWithShape="1">
              <a:gsLst>
                <a:gs pos="0">
                  <a:srgbClr val="636869"/>
                </a:gs>
                <a:gs pos="100000">
                  <a:srgbClr val="D6E1E2"/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</p:spPr>
          <p:txBody>
            <a:bodyPr vert="eaVert" wrap="none" anchor="ctr"/>
            <a:lstStyle/>
            <a:p>
              <a:pPr algn="ctr"/>
              <a:endParaRPr lang="ru-RU"/>
            </a:p>
          </p:txBody>
        </p:sp>
        <p:sp>
          <p:nvSpPr>
            <p:cNvPr id="40" name="Oval 34"/>
            <p:cNvSpPr>
              <a:spLocks noChangeArrowheads="1"/>
            </p:cNvSpPr>
            <p:nvPr/>
          </p:nvSpPr>
          <p:spPr bwMode="gray">
            <a:xfrm>
              <a:off x="2441" y="1896"/>
              <a:ext cx="906" cy="904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alpha val="0"/>
                  </a:srgbClr>
                </a:gs>
                <a:gs pos="100000">
                  <a:srgbClr val="F1F5F5"/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</p:spPr>
          <p:txBody>
            <a:bodyPr vert="eaVert" wrap="none" anchor="ctr"/>
            <a:lstStyle/>
            <a:p>
              <a:pPr algn="ctr"/>
              <a:endParaRPr lang="ru-RU"/>
            </a:p>
          </p:txBody>
        </p:sp>
        <p:sp>
          <p:nvSpPr>
            <p:cNvPr id="41" name="Oval 35"/>
            <p:cNvSpPr>
              <a:spLocks noChangeArrowheads="1"/>
            </p:cNvSpPr>
            <p:nvPr/>
          </p:nvSpPr>
          <p:spPr bwMode="gray">
            <a:xfrm>
              <a:off x="2451" y="1905"/>
              <a:ext cx="861" cy="845"/>
            </a:xfrm>
            <a:prstGeom prst="ellipse">
              <a:avLst/>
            </a:prstGeom>
            <a:gradFill rotWithShape="1">
              <a:gsLst>
                <a:gs pos="0">
                  <a:srgbClr val="AAB2B3"/>
                </a:gs>
                <a:gs pos="100000">
                  <a:srgbClr val="D6E1E2">
                    <a:alpha val="48000"/>
                  </a:srgbClr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</p:spPr>
          <p:txBody>
            <a:bodyPr vert="eaVert" wrap="none" anchor="ctr"/>
            <a:lstStyle/>
            <a:p>
              <a:pPr algn="ctr"/>
              <a:endParaRPr lang="ru-RU"/>
            </a:p>
          </p:txBody>
        </p:sp>
        <p:sp>
          <p:nvSpPr>
            <p:cNvPr id="42" name="Oval 36"/>
            <p:cNvSpPr>
              <a:spLocks noChangeArrowheads="1"/>
            </p:cNvSpPr>
            <p:nvPr/>
          </p:nvSpPr>
          <p:spPr bwMode="gray">
            <a:xfrm>
              <a:off x="2502" y="1928"/>
              <a:ext cx="765" cy="687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D6E1E2">
                    <a:alpha val="37999"/>
                  </a:srgbClr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</p:spPr>
          <p:txBody>
            <a:bodyPr vert="eaVert" wrap="none" anchor="ctr"/>
            <a:lstStyle/>
            <a:p>
              <a:pPr algn="ctr"/>
              <a:endParaRPr lang="ru-RU"/>
            </a:p>
          </p:txBody>
        </p:sp>
      </p:grpSp>
      <p:sp>
        <p:nvSpPr>
          <p:cNvPr id="43" name="Text Box 37"/>
          <p:cNvSpPr txBox="1">
            <a:spLocks noChangeArrowheads="1"/>
          </p:cNvSpPr>
          <p:nvPr/>
        </p:nvSpPr>
        <p:spPr bwMode="gray">
          <a:xfrm>
            <a:off x="3284885" y="3197959"/>
            <a:ext cx="2646363" cy="83099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uk-UA" sz="2400" b="1" dirty="0">
                <a:solidFill>
                  <a:srgbClr val="FF0000"/>
                </a:solidFill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Плани </a:t>
            </a:r>
          </a:p>
          <a:p>
            <a:pPr algn="ctr" eaLnBrk="0" hangingPunct="0">
              <a:defRPr/>
            </a:pPr>
            <a:r>
              <a:rPr lang="uk-UA" sz="2400" b="1" dirty="0">
                <a:solidFill>
                  <a:srgbClr val="FF0000"/>
                </a:solidFill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на майбутнє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ea typeface="Arial Unicode MS" pitchFamily="34" charset="-128"/>
              <a:cs typeface="Times New Roman" panose="02020603050405020304" pitchFamily="18" charset="0"/>
            </a:endParaRPr>
          </a:p>
        </p:txBody>
      </p:sp>
      <p:sp>
        <p:nvSpPr>
          <p:cNvPr id="44" name="Text Box 38"/>
          <p:cNvSpPr txBox="1">
            <a:spLocks noChangeArrowheads="1"/>
          </p:cNvSpPr>
          <p:nvPr/>
        </p:nvSpPr>
        <p:spPr bwMode="auto">
          <a:xfrm>
            <a:off x="6094415" y="1285314"/>
            <a:ext cx="2251076" cy="120032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uk-UA" b="1" dirty="0"/>
              <a:t>Впроваджувати в освітній процес</a:t>
            </a:r>
          </a:p>
          <a:p>
            <a:pPr algn="ctr" eaLnBrk="0" hangingPunct="0"/>
            <a:r>
              <a:rPr lang="uk-UA" b="1" dirty="0"/>
              <a:t>інноваційні методи навчання</a:t>
            </a:r>
            <a:endParaRPr lang="en-US" b="1" dirty="0"/>
          </a:p>
        </p:txBody>
      </p:sp>
      <p:sp>
        <p:nvSpPr>
          <p:cNvPr id="45" name="Text Box 39"/>
          <p:cNvSpPr txBox="1">
            <a:spLocks noChangeArrowheads="1"/>
          </p:cNvSpPr>
          <p:nvPr/>
        </p:nvSpPr>
        <p:spPr bwMode="auto">
          <a:xfrm>
            <a:off x="1303062" y="1008315"/>
            <a:ext cx="2065610" cy="147732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uk-UA" b="1" dirty="0"/>
              <a:t>Підвищувати свій професійний </a:t>
            </a:r>
          </a:p>
          <a:p>
            <a:pPr algn="ctr" eaLnBrk="0" hangingPunct="0"/>
            <a:r>
              <a:rPr lang="uk-UA" b="1" dirty="0"/>
              <a:t>рівень і не зупинятися </a:t>
            </a:r>
          </a:p>
          <a:p>
            <a:pPr algn="ctr" eaLnBrk="0" hangingPunct="0"/>
            <a:r>
              <a:rPr lang="uk-UA" b="1" dirty="0"/>
              <a:t>на досягнутому</a:t>
            </a:r>
            <a:endParaRPr lang="en-US" b="1" dirty="0"/>
          </a:p>
        </p:txBody>
      </p:sp>
      <p:sp>
        <p:nvSpPr>
          <p:cNvPr id="46" name="Text Box 40"/>
          <p:cNvSpPr txBox="1">
            <a:spLocks noChangeArrowheads="1"/>
          </p:cNvSpPr>
          <p:nvPr/>
        </p:nvSpPr>
        <p:spPr bwMode="auto">
          <a:xfrm>
            <a:off x="6683867" y="4525888"/>
            <a:ext cx="1887459" cy="92333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uk-UA" b="1" dirty="0"/>
              <a:t>Удосконалювати </a:t>
            </a:r>
          </a:p>
          <a:p>
            <a:pPr algn="ctr" eaLnBrk="0" hangingPunct="0"/>
            <a:r>
              <a:rPr lang="uk-UA" b="1" dirty="0"/>
              <a:t>власні методики </a:t>
            </a:r>
          </a:p>
          <a:p>
            <a:pPr algn="ctr" eaLnBrk="0" hangingPunct="0"/>
            <a:r>
              <a:rPr lang="uk-UA" b="1" dirty="0"/>
              <a:t>викладання </a:t>
            </a:r>
            <a:endParaRPr lang="en-US" b="1" dirty="0"/>
          </a:p>
        </p:txBody>
      </p:sp>
      <p:sp>
        <p:nvSpPr>
          <p:cNvPr id="47" name="Text Box 41"/>
          <p:cNvSpPr txBox="1">
            <a:spLocks noChangeArrowheads="1"/>
          </p:cNvSpPr>
          <p:nvPr/>
        </p:nvSpPr>
        <p:spPr bwMode="auto">
          <a:xfrm>
            <a:off x="6827743" y="3124498"/>
            <a:ext cx="1899285" cy="92333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uk-UA" b="1" dirty="0"/>
              <a:t>Підвищувати </a:t>
            </a:r>
          </a:p>
          <a:p>
            <a:pPr algn="ctr" eaLnBrk="0" hangingPunct="0"/>
            <a:r>
              <a:rPr lang="uk-UA" b="1" dirty="0"/>
              <a:t>зацікавленість історією  учнями</a:t>
            </a:r>
            <a:endParaRPr lang="en-US" b="1" dirty="0"/>
          </a:p>
        </p:txBody>
      </p:sp>
      <p:sp>
        <p:nvSpPr>
          <p:cNvPr id="48" name="Text Box 42"/>
          <p:cNvSpPr txBox="1">
            <a:spLocks noChangeArrowheads="1"/>
          </p:cNvSpPr>
          <p:nvPr/>
        </p:nvSpPr>
        <p:spPr bwMode="auto">
          <a:xfrm>
            <a:off x="4573182" y="5576888"/>
            <a:ext cx="1599626" cy="120032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uk-UA" b="1" dirty="0"/>
              <a:t>Сприяти розвитку </a:t>
            </a:r>
          </a:p>
          <a:p>
            <a:pPr algn="ctr" eaLnBrk="0" hangingPunct="0"/>
            <a:r>
              <a:rPr lang="uk-UA" b="1" dirty="0"/>
              <a:t>зацікавлених </a:t>
            </a:r>
          </a:p>
          <a:p>
            <a:pPr algn="ctr" eaLnBrk="0" hangingPunct="0"/>
            <a:r>
              <a:rPr lang="uk-UA" b="1" dirty="0"/>
              <a:t>історією учнів</a:t>
            </a:r>
            <a:endParaRPr lang="en-US" b="1" dirty="0"/>
          </a:p>
        </p:txBody>
      </p:sp>
      <p:sp>
        <p:nvSpPr>
          <p:cNvPr id="49" name="Text Box 43"/>
          <p:cNvSpPr txBox="1">
            <a:spLocks noChangeArrowheads="1"/>
          </p:cNvSpPr>
          <p:nvPr/>
        </p:nvSpPr>
        <p:spPr bwMode="auto">
          <a:xfrm>
            <a:off x="1239045" y="4677058"/>
            <a:ext cx="1858809" cy="147732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uk-UA" b="1" dirty="0"/>
              <a:t>Постійно підвищувати свій професійний рівень</a:t>
            </a:r>
          </a:p>
        </p:txBody>
      </p:sp>
    </p:spTree>
    <p:extLst>
      <p:ext uri="{BB962C8B-B14F-4D97-AF65-F5344CB8AC3E}">
        <p14:creationId xmlns:p14="http://schemas.microsoft.com/office/powerpoint/2010/main" val="278353994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483768" y="4509120"/>
            <a:ext cx="7056784" cy="122413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uk-UA" sz="3600" b="1" dirty="0">
                <a:latin typeface="Times New Roman" pitchFamily="18" charset="0"/>
                <a:cs typeface="Times New Roman" pitchFamily="18" charset="0"/>
              </a:rPr>
              <a:t>Дякую за увагу!</a:t>
            </a:r>
            <a:br>
              <a:rPr lang="uk-UA" sz="3600" b="1" dirty="0">
                <a:latin typeface="Times New Roman" pitchFamily="18" charset="0"/>
                <a:cs typeface="Times New Roman" pitchFamily="18" charset="0"/>
              </a:rPr>
            </a:br>
            <a:r>
              <a:rPr lang="uk-UA" sz="3600" b="1" dirty="0">
                <a:latin typeface="Times New Roman" pitchFamily="18" charset="0"/>
                <a:cs typeface="Times New Roman" pitchFamily="18" charset="0"/>
              </a:rPr>
              <a:t>Всім гарного настрою!</a:t>
            </a:r>
          </a:p>
          <a:p>
            <a:pPr marL="0" indent="0" algn="ctr">
              <a:buNone/>
            </a:pPr>
            <a:endParaRPr lang="ru-RU" sz="3600" b="1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3233747" y="-1089630"/>
            <a:ext cx="434993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6234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971600" y="11663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uk-UA" b="1" kern="10" dirty="0">
                <a:ln w="15875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cs typeface="Arial" panose="020B0604020202020204" pitchFamily="34" charset="0"/>
              </a:rPr>
              <a:t> Документи про освіту</a:t>
            </a:r>
            <a:br>
              <a:rPr lang="uk-UA" b="1" kern="10" dirty="0">
                <a:ln w="1587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7030A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endParaRPr lang="uk-UA" b="1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520" y="764704"/>
            <a:ext cx="3730209" cy="269404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33876" y="750340"/>
            <a:ext cx="3997465" cy="266497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18491" y="3573016"/>
            <a:ext cx="4410124" cy="3029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19164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971600" y="11663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uk-UA" b="1" kern="10" dirty="0">
                <a:ln w="15875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cs typeface="Arial" panose="020B0604020202020204" pitchFamily="34" charset="0"/>
              </a:rPr>
              <a:t> Документи про освіту</a:t>
            </a:r>
            <a:br>
              <a:rPr lang="uk-UA" b="1" kern="10" dirty="0">
                <a:ln w="1587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7030A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endParaRPr lang="uk-UA" b="1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3089911" y="-201478"/>
            <a:ext cx="49256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951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971600" y="11663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uk-UA" b="1" kern="10" dirty="0">
                <a:ln w="15875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cs typeface="Arial" panose="020B0604020202020204" pitchFamily="34" charset="0"/>
              </a:rPr>
              <a:t> Документи про освіту</a:t>
            </a:r>
            <a:br>
              <a:rPr lang="uk-UA" b="1" kern="10" dirty="0">
                <a:ln w="1587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7030A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endParaRPr lang="uk-UA" b="1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850987" y="-34562"/>
            <a:ext cx="482741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35842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043608" y="11663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uk-UA" b="1" kern="10" dirty="0">
                <a:ln w="15875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cs typeface="Arial" panose="020B0604020202020204" pitchFamily="34" charset="0"/>
              </a:rPr>
              <a:t> Педагогічний життєпис</a:t>
            </a:r>
            <a:br>
              <a:rPr lang="uk-UA" b="1" kern="10" dirty="0">
                <a:ln w="1587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7030A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uk-UA" sz="2200" b="1" kern="10" dirty="0">
                <a:ln w="1587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FFC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2004 рік – вихователька в дитячому оздоровчому таборі «Веселка» в с. </a:t>
            </a:r>
            <a:r>
              <a:rPr lang="uk-UA" sz="2200" b="1" kern="10" dirty="0" err="1">
                <a:ln w="1587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FFC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Терешківці</a:t>
            </a:r>
            <a:endParaRPr lang="uk-UA" sz="2200" b="1" dirty="0">
              <a:solidFill>
                <a:srgbClr val="FFC00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1412776"/>
            <a:ext cx="4602072" cy="308212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83968" y="3140968"/>
            <a:ext cx="4681728" cy="3560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15725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шаблон-2</Template>
  <TotalTime>4046</TotalTime>
  <Words>1341</Words>
  <Application>Microsoft Office PowerPoint</Application>
  <PresentationFormat>Екран (4:3)</PresentationFormat>
  <Paragraphs>186</Paragraphs>
  <Slides>54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54</vt:i4>
      </vt:variant>
    </vt:vector>
  </HeadingPairs>
  <TitlesOfParts>
    <vt:vector size="62" baseType="lpstr">
      <vt:lpstr>Arial</vt:lpstr>
      <vt:lpstr>Arial Black</vt:lpstr>
      <vt:lpstr>Bookman Old Style</vt:lpstr>
      <vt:lpstr>Calibri</vt:lpstr>
      <vt:lpstr>Century Schoolbook</vt:lpstr>
      <vt:lpstr>Monotype Corsiva</vt:lpstr>
      <vt:lpstr>Times New Roman</vt:lpstr>
      <vt:lpstr>Тема Office</vt:lpstr>
      <vt:lpstr>Портфоліо вчительки історії, географії, заступника директора з виховної роботи Вільхівського ліцею Горохівської міської ради  </vt:lpstr>
      <vt:lpstr> Процюк Наталія Леонідівна </vt:lpstr>
      <vt:lpstr>Педагогічне кредо:  Правильно навчає той, хто навчає цікаво! </vt:lpstr>
      <vt:lpstr>Будемо знайомі </vt:lpstr>
      <vt:lpstr>Будемо знайомі </vt:lpstr>
      <vt:lpstr> Документи про освіту </vt:lpstr>
      <vt:lpstr> Документи про освіту </vt:lpstr>
      <vt:lpstr> Документи про освіту </vt:lpstr>
      <vt:lpstr> Педагогічний життєпис 2004 рік – вихователька в дитячому оздоровчому таборі «Веселка» в с. Терешківці</vt:lpstr>
      <vt:lpstr>Презентація PowerPoint</vt:lpstr>
      <vt:lpstr> Педагогічний життєпис 2005-2006 рр. – педагог-організатор Шклинської школи</vt:lpstr>
      <vt:lpstr> Педагогічний життєпис  з 2006 року – вчителька історії Вільхівської школи І-ІІІ ст.  - Історія             - Людина і світ  - Курс за вибором «Історія України І пол. ХХ ст. в особах» ,            - Правознавство                      - Громадянська освіта    </vt:lpstr>
      <vt:lpstr>  Проблема, над якою працюю: Пошуково-дослідницька робота на уроках історії як умова розвитку творчих здібностей учнів</vt:lpstr>
      <vt:lpstr>  </vt:lpstr>
      <vt:lpstr>  </vt:lpstr>
      <vt:lpstr>Педагогічний життєпис  </vt:lpstr>
      <vt:lpstr>Педагогічний життєпис  </vt:lpstr>
      <vt:lpstr>Презентація PowerPoint</vt:lpstr>
      <vt:lpstr>  Пройшла  курси перепідготовки вчителя та атестувалась в  2016 р. </vt:lpstr>
      <vt:lpstr>  Пройшла  курси перепідготовки вчителя та атестувалась в  2021 р. </vt:lpstr>
      <vt:lpstr>  </vt:lpstr>
      <vt:lpstr>Презентація PowerPoint</vt:lpstr>
      <vt:lpstr>Презентація PowerPoint</vt:lpstr>
      <vt:lpstr>Презентація PowerPoint</vt:lpstr>
      <vt:lpstr>Презентація PowerPoint</vt:lpstr>
      <vt:lpstr> </vt:lpstr>
      <vt:lpstr>Презентація PowerPoint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Дуже різноманітні варіанти інтерактивних вправ з історії України та всесвітньої історії, розроблені у сервісі Learning Apps Вправи з всесвітньої історії для 8 класу   https://learningapps.org/watch?v=p78ix8r6t17   Вправи з всесвітньої історії для 9 класу   https://learningapps.org/watch?v=p9x48uuet17 Wordwall можна використовувати для створення інтерактивних вправ і матеріалів для роздруку. Більшість наших шаблонів доступні в інтерактивному вигляді, а також у версії для роздруку. </vt:lpstr>
      <vt:lpstr>           Kahoot! – онлайн-сервіс, за допомогою якого  вікторини, тести, дидактичні ігри для учнів.    Popplet – онлайн-сервіс створення ментальних карт.. Даний сервіс дозволяє учням самостійно чи в команді створити графічний конспект, схеми, систематизувати нову інформацію, впорядкувати власні ідеї та презентувати їх.</vt:lpstr>
      <vt:lpstr>   Сенкан (сенквейн) – це п’ятирядковий вірш, який пишеться за заданим алгоритмом і складається із одинадцяти слів.   </vt:lpstr>
      <vt:lpstr>             Метод «Зареєструй мене в Facebook» Метод «Фішбоун»  Застосування методу «Кейс-стаді». Після перегляду відеосюжету про реальні події в суспільному житті країни учням пропонується проаналізувати конкретну проблемну ситуацію </vt:lpstr>
      <vt:lpstr> Використання мемів на уроках історії  Нині модним трендом всіх найпопулярніших спільнот стали меми – інформаційні картинки, які дотепно чи іронічно розповідають про якусь подію або ситуацію.   </vt:lpstr>
      <vt:lpstr>Позакласна робота</vt:lpstr>
      <vt:lpstr> </vt:lpstr>
      <vt:lpstr> </vt:lpstr>
      <vt:lpstr> </vt:lpstr>
      <vt:lpstr> </vt:lpstr>
      <vt:lpstr> </vt:lpstr>
      <vt:lpstr> </vt:lpstr>
      <vt:lpstr>      </vt:lpstr>
      <vt:lpstr>Звіт успішності з Історії України за І семестр 2025-2026 н. р. Вчитель: Н. Л. Процюк</vt:lpstr>
      <vt:lpstr>Презентація PowerPoint</vt:lpstr>
      <vt:lpstr>Плани  на майбутнє 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Портфоліо</dc:title>
  <dc:creator>Користувач</dc:creator>
  <cp:lastModifiedBy>1</cp:lastModifiedBy>
  <cp:revision>251</cp:revision>
  <cp:lastPrinted>2026-03-15T15:28:56Z</cp:lastPrinted>
  <dcterms:created xsi:type="dcterms:W3CDTF">2019-02-24T15:36:47Z</dcterms:created>
  <dcterms:modified xsi:type="dcterms:W3CDTF">2026-03-20T10:03:20Z</dcterms:modified>
</cp:coreProperties>
</file>