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56" r:id="rId2"/>
    <p:sldId id="275" r:id="rId3"/>
    <p:sldId id="257" r:id="rId4"/>
    <p:sldId id="258" r:id="rId5"/>
    <p:sldId id="266" r:id="rId6"/>
    <p:sldId id="259" r:id="rId7"/>
    <p:sldId id="260" r:id="rId8"/>
    <p:sldId id="261" r:id="rId9"/>
    <p:sldId id="262" r:id="rId10"/>
    <p:sldId id="263" r:id="rId11"/>
    <p:sldId id="267" r:id="rId12"/>
    <p:sldId id="268" r:id="rId13"/>
    <p:sldId id="269" r:id="rId14"/>
    <p:sldId id="271" r:id="rId15"/>
    <p:sldId id="272" r:id="rId16"/>
    <p:sldId id="273" r:id="rId17"/>
    <p:sldId id="264" r:id="rId18"/>
    <p:sldId id="270" r:id="rId19"/>
    <p:sldId id="274" r:id="rId20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E753B"/>
    <a:srgbClr val="F4E3D0"/>
    <a:srgbClr val="FAF2E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021" autoAdjust="0"/>
    <p:restoredTop sz="94660"/>
  </p:normalViewPr>
  <p:slideViewPr>
    <p:cSldViewPr>
      <p:cViewPr varScale="1">
        <p:scale>
          <a:sx n="106" d="100"/>
          <a:sy n="106" d="100"/>
        </p:scale>
        <p:origin x="2142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ерхньо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6DC3A202-0CEE-4F69-B38D-F05E70E48281}" type="datetimeFigureOut">
              <a:rPr lang="uk-UA"/>
              <a:pPr>
                <a:defRPr/>
              </a:pPr>
              <a:t>20.03.2026</a:t>
            </a:fld>
            <a:endParaRPr lang="uk-UA"/>
          </a:p>
        </p:txBody>
      </p:sp>
      <p:sp>
        <p:nvSpPr>
          <p:cNvPr id="4" name="Місце для зображення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uk-UA" noProof="0"/>
          </a:p>
        </p:txBody>
      </p:sp>
      <p:sp>
        <p:nvSpPr>
          <p:cNvPr id="5" name="Місце для нотаток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uk-UA" noProof="0"/>
              <a:t>Клацніть, щоб відредагувати стилі зразків тексту</a:t>
            </a:r>
          </a:p>
          <a:p>
            <a:pPr lvl="1"/>
            <a:r>
              <a:rPr lang="uk-UA" noProof="0"/>
              <a:t>Другий рівень</a:t>
            </a:r>
          </a:p>
          <a:p>
            <a:pPr lvl="2"/>
            <a:r>
              <a:rPr lang="uk-UA" noProof="0"/>
              <a:t>Третій рівень</a:t>
            </a:r>
          </a:p>
          <a:p>
            <a:pPr lvl="3"/>
            <a:r>
              <a:rPr lang="uk-UA" noProof="0"/>
              <a:t>Четвертий рівень</a:t>
            </a:r>
          </a:p>
          <a:p>
            <a:pPr lvl="4"/>
            <a:r>
              <a:rPr lang="uk-UA" noProof="0"/>
              <a:t>П’ятий рівень</a:t>
            </a:r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1B59E52C-F45A-4FDE-BA9C-9CC7D3DCCA68}" type="slidenum">
              <a:rPr lang="uk-UA"/>
              <a:pPr>
                <a:defRPr/>
              </a:pPr>
              <a:t>‹№›</a:t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Місце для зображення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530" name="Місце для нотаток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uk-UA"/>
          </a:p>
        </p:txBody>
      </p:sp>
      <p:sp>
        <p:nvSpPr>
          <p:cNvPr id="22531" name="Місце для номера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FE4369E2-7503-419D-95D9-571A43950708}" type="slidenum">
              <a:rPr lang="uk-UA" smtClean="0"/>
              <a:pPr/>
              <a:t>8</a:t>
            </a:fld>
            <a:endParaRPr lang="uk-UA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BF9D84-9AFE-4454-8648-D1F244A44813}" type="datetimeFigureOut">
              <a:rPr lang="ru-RU"/>
              <a:pPr>
                <a:defRPr/>
              </a:pPr>
              <a:t>20.03.2026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2F6DB2-C0E9-44D4-84CD-6537BD391322}" type="slidenum">
              <a:rPr lang="ru-RU"/>
              <a:pPr>
                <a:defRPr/>
              </a:pPr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F5A3A3-A433-4108-8283-5722BEF52BD9}" type="datetimeFigureOut">
              <a:rPr lang="ru-RU"/>
              <a:pPr>
                <a:defRPr/>
              </a:pPr>
              <a:t>20.03.2026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0E9E92-0C6E-4930-B87D-725D0D5633A9}" type="slidenum">
              <a:rPr lang="ru-RU"/>
              <a:pPr>
                <a:defRPr/>
              </a:pPr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096ECB-1B5C-43D9-9E4B-9B12A0877D7C}" type="datetimeFigureOut">
              <a:rPr lang="ru-RU"/>
              <a:pPr>
                <a:defRPr/>
              </a:pPr>
              <a:t>20.03.2026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7BFF90-68CB-4C53-B4D3-F8B4FD0A704A}" type="slidenum">
              <a:rPr lang="ru-RU"/>
              <a:pPr>
                <a:defRPr/>
              </a:pPr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5956D5-6E23-4AA0-A7A8-AF8028D8E2F8}" type="datetimeFigureOut">
              <a:rPr lang="ru-RU"/>
              <a:pPr>
                <a:defRPr/>
              </a:pPr>
              <a:t>20.03.2026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CA141E-9AC4-460A-9584-B2D31E872327}" type="slidenum">
              <a:rPr lang="ru-RU"/>
              <a:pPr>
                <a:defRPr/>
              </a:pPr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F2C92C-BAF0-45A1-91DC-B701F15DE9B3}" type="datetimeFigureOut">
              <a:rPr lang="ru-RU"/>
              <a:pPr>
                <a:defRPr/>
              </a:pPr>
              <a:t>20.03.2026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2703C3-3D26-4C26-9293-644B80BE8727}" type="slidenum">
              <a:rPr lang="ru-RU"/>
              <a:pPr>
                <a:defRPr/>
              </a:pPr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82169D-5236-460E-B7A8-77FAD382244C}" type="datetimeFigureOut">
              <a:rPr lang="ru-RU"/>
              <a:pPr>
                <a:defRPr/>
              </a:pPr>
              <a:t>20.03.2026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E619A0-FD05-40F0-8E5A-90EEEB8000A1}" type="slidenum">
              <a:rPr lang="ru-RU"/>
              <a:pPr>
                <a:defRPr/>
              </a:pPr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1DB1F7-7F0A-4B8D-AF03-C184E6894E35}" type="datetimeFigureOut">
              <a:rPr lang="ru-RU"/>
              <a:pPr>
                <a:defRPr/>
              </a:pPr>
              <a:t>20.03.2026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E3E2C0-AA6D-4EA7-8E2A-8E89CC4A0C3B}" type="slidenum">
              <a:rPr lang="ru-RU"/>
              <a:pPr>
                <a:defRPr/>
              </a:pPr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3C05C3-3367-4D2F-8576-CDE59D3D0986}" type="datetimeFigureOut">
              <a:rPr lang="ru-RU"/>
              <a:pPr>
                <a:defRPr/>
              </a:pPr>
              <a:t>20.03.2026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3BA763-B524-4A5A-B9CD-C489A6DFB3DD}" type="slidenum">
              <a:rPr lang="ru-RU"/>
              <a:pPr>
                <a:defRPr/>
              </a:pPr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1C1EAC-7EDB-40B5-B112-6AD26AE6D615}" type="datetimeFigureOut">
              <a:rPr lang="ru-RU"/>
              <a:pPr>
                <a:defRPr/>
              </a:pPr>
              <a:t>20.03.2026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0FC184-8489-42C7-8F19-330EA83F5244}" type="slidenum">
              <a:rPr lang="ru-RU"/>
              <a:pPr>
                <a:defRPr/>
              </a:pPr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7BA2A6-C9F6-4039-AD6E-B306ABC616DE}" type="datetimeFigureOut">
              <a:rPr lang="ru-RU"/>
              <a:pPr>
                <a:defRPr/>
              </a:pPr>
              <a:t>20.03.2026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CCAF21-9F80-436E-A0E9-DE7090FD4608}" type="slidenum">
              <a:rPr lang="ru-RU"/>
              <a:pPr>
                <a:defRPr/>
              </a:pPr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30AAF2-439C-4895-B657-8B736E866649}" type="datetimeFigureOut">
              <a:rPr lang="ru-RU"/>
              <a:pPr>
                <a:defRPr/>
              </a:pPr>
              <a:t>20.03.2026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0929A0-6771-4341-A061-76F791236A62}" type="slidenum">
              <a:rPr lang="ru-RU"/>
              <a:pPr>
                <a:defRPr/>
              </a:pPr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E354802-4D07-4CB5-90E7-E8BBB54C70F3}" type="datetimeFigureOut">
              <a:rPr lang="ru-RU"/>
              <a:pPr>
                <a:defRPr/>
              </a:pPr>
              <a:t>20.03.2026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75097FE-63B2-429C-ACFE-90F676B1710F}" type="slidenum">
              <a:rPr lang="ru-RU"/>
              <a:pPr>
                <a:defRPr/>
              </a:pPr>
              <a:t>‹№›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  <p:sldLayoutId id="214748364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17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7" Type="http://schemas.openxmlformats.org/officeDocument/2006/relationships/image" Target="../media/image17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e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Заголовок 1"/>
          <p:cNvSpPr>
            <a:spLocks noGrp="1"/>
          </p:cNvSpPr>
          <p:nvPr>
            <p:ph type="ctrTitle"/>
          </p:nvPr>
        </p:nvSpPr>
        <p:spPr>
          <a:xfrm>
            <a:off x="1074738" y="1708150"/>
            <a:ext cx="6840537" cy="1584325"/>
          </a:xfrm>
        </p:spPr>
        <p:txBody>
          <a:bodyPr/>
          <a:lstStyle/>
          <a:p>
            <a:pPr eaLnBrk="1" hangingPunct="1"/>
            <a:r>
              <a:rPr lang="uk-UA" sz="9600" b="1" i="1"/>
              <a:t>ПОРТФОЛІО</a:t>
            </a:r>
            <a:endParaRPr lang="ru-RU" sz="9600" b="1" i="1"/>
          </a:p>
        </p:txBody>
      </p:sp>
      <p:sp>
        <p:nvSpPr>
          <p:cNvPr id="14338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76300" y="3965575"/>
            <a:ext cx="7235825" cy="61595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ru-RU" sz="3000" b="1" i="1">
                <a:solidFill>
                  <a:schemeClr val="tx1"/>
                </a:solidFill>
              </a:rPr>
              <a:t>учителя української мови і літератури </a:t>
            </a:r>
          </a:p>
          <a:p>
            <a:pPr eaLnBrk="1" hangingPunct="1">
              <a:lnSpc>
                <a:spcPct val="80000"/>
              </a:lnSpc>
            </a:pPr>
            <a:r>
              <a:rPr lang="ru-RU" sz="3000" b="1" i="1">
                <a:solidFill>
                  <a:schemeClr val="tx1"/>
                </a:solidFill>
              </a:rPr>
              <a:t>та польської мови</a:t>
            </a:r>
          </a:p>
        </p:txBody>
      </p:sp>
      <p:pic>
        <p:nvPicPr>
          <p:cNvPr id="14339" name="Рисунок 10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78638" y="0"/>
            <a:ext cx="2265362" cy="2265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4340" name="Групувати 16"/>
          <p:cNvGrpSpPr>
            <a:grpSpLocks/>
          </p:cNvGrpSpPr>
          <p:nvPr/>
        </p:nvGrpSpPr>
        <p:grpSpPr bwMode="auto">
          <a:xfrm flipV="1">
            <a:off x="2200275" y="-558800"/>
            <a:ext cx="4748213" cy="1917700"/>
            <a:chOff x="1560706" y="-603448"/>
            <a:chExt cx="5171464" cy="2088164"/>
          </a:xfrm>
        </p:grpSpPr>
        <p:pic>
          <p:nvPicPr>
            <p:cNvPr id="14349" name="Рисунок 7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25996" y="24324"/>
              <a:ext cx="1040884" cy="8326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350" name="Рисунок 9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10800000" flipV="1">
              <a:off x="4644008" y="-603448"/>
              <a:ext cx="2088162" cy="20881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351" name="Рисунок 11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10800000" flipH="1" flipV="1">
              <a:off x="1560706" y="-603448"/>
              <a:ext cx="2088162" cy="20881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4341" name="Рисунок 17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63" y="26988"/>
            <a:ext cx="2265362" cy="2265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2" name="Рисунок 18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13550" y="4494213"/>
            <a:ext cx="2265363" cy="2265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3" name="Рисунок 23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7938" y="4494213"/>
            <a:ext cx="2265363" cy="2265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4344" name="Групувати 24"/>
          <p:cNvGrpSpPr>
            <a:grpSpLocks/>
          </p:cNvGrpSpPr>
          <p:nvPr/>
        </p:nvGrpSpPr>
        <p:grpSpPr bwMode="auto">
          <a:xfrm flipH="1">
            <a:off x="2200275" y="5384800"/>
            <a:ext cx="4748213" cy="1917700"/>
            <a:chOff x="1560706" y="-603448"/>
            <a:chExt cx="5171464" cy="2088164"/>
          </a:xfrm>
        </p:grpSpPr>
        <p:pic>
          <p:nvPicPr>
            <p:cNvPr id="14346" name="Рисунок 25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25996" y="24324"/>
              <a:ext cx="1040884" cy="8326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347" name="Рисунок 29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10800000" flipV="1">
              <a:off x="4644008" y="-603448"/>
              <a:ext cx="2088162" cy="20881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348" name="Рисунок 30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10800000" flipH="1" flipV="1">
              <a:off x="1560706" y="-603448"/>
              <a:ext cx="2088162" cy="20881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3314" name="Групувати 13313"/>
          <p:cNvGrpSpPr/>
          <p:nvPr/>
        </p:nvGrpSpPr>
        <p:grpSpPr>
          <a:xfrm>
            <a:off x="-649729" y="3032149"/>
            <a:ext cx="10443458" cy="822734"/>
            <a:chOff x="1979712" y="724018"/>
            <a:chExt cx="5472608" cy="431130"/>
          </a:xfrm>
          <a:solidFill>
            <a:srgbClr val="1E753B"/>
          </a:solidFill>
        </p:grpSpPr>
        <p:sp>
          <p:nvSpPr>
            <p:cNvPr id="13315" name="Дорівнює 13314"/>
            <p:cNvSpPr/>
            <p:nvPr/>
          </p:nvSpPr>
          <p:spPr>
            <a:xfrm>
              <a:off x="1979712" y="724018"/>
              <a:ext cx="2952328" cy="431130"/>
            </a:xfrm>
            <a:prstGeom prst="mathEqual">
              <a:avLst>
                <a:gd name="adj1" fmla="val 23520"/>
                <a:gd name="adj2" fmla="val 1529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uk-UA">
                <a:solidFill>
                  <a:schemeClr val="tx1"/>
                </a:solidFill>
              </a:endParaRPr>
            </a:p>
          </p:txBody>
        </p:sp>
        <p:sp>
          <p:nvSpPr>
            <p:cNvPr id="13316" name="Дорівнює 13315"/>
            <p:cNvSpPr/>
            <p:nvPr/>
          </p:nvSpPr>
          <p:spPr>
            <a:xfrm>
              <a:off x="4499992" y="724018"/>
              <a:ext cx="2952328" cy="431130"/>
            </a:xfrm>
            <a:prstGeom prst="mathEqual">
              <a:avLst>
                <a:gd name="adj1" fmla="val 23520"/>
                <a:gd name="adj2" fmla="val 1529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uk-UA">
                <a:solidFill>
                  <a:schemeClr val="tx1"/>
                </a:solidFill>
              </a:endParaRPr>
            </a:p>
          </p:txBody>
        </p:sp>
        <p:sp>
          <p:nvSpPr>
            <p:cNvPr id="13317" name="Блок-схема: рішення 13316"/>
            <p:cNvSpPr/>
            <p:nvPr/>
          </p:nvSpPr>
          <p:spPr>
            <a:xfrm>
              <a:off x="4591828" y="860150"/>
              <a:ext cx="234982" cy="157438"/>
            </a:xfrm>
            <a:prstGeom prst="flowChartDecisi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uk-UA"/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Заголовок 1"/>
          <p:cNvSpPr>
            <a:spLocks noGrp="1"/>
          </p:cNvSpPr>
          <p:nvPr>
            <p:ph type="title"/>
          </p:nvPr>
        </p:nvSpPr>
        <p:spPr>
          <a:xfrm>
            <a:off x="0" y="-101600"/>
            <a:ext cx="9144000" cy="720725"/>
          </a:xfrm>
        </p:spPr>
        <p:txBody>
          <a:bodyPr/>
          <a:lstStyle/>
          <a:p>
            <a:pPr eaLnBrk="1" hangingPunct="1"/>
            <a:r>
              <a:rPr lang="ru-RU" sz="4000" b="1"/>
              <a:t>Творчі про</a:t>
            </a:r>
            <a:r>
              <a:rPr lang="uk-UA" sz="4000" b="1"/>
              <a:t>є</a:t>
            </a:r>
            <a:r>
              <a:rPr lang="ru-RU" sz="4000" b="1"/>
              <a:t>кти</a:t>
            </a:r>
          </a:p>
        </p:txBody>
      </p:sp>
      <p:pic>
        <p:nvPicPr>
          <p:cNvPr id="24578" name="Рисунок 15" descr="laptop_PNG5886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7975" y="1174750"/>
            <a:ext cx="3746500" cy="311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79" name="Рисунок 16" descr="laptop_PNG5886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16463" y="2997200"/>
            <a:ext cx="4048125" cy="336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Рисунок 17" descr="Screenshot_1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79413" y="1268413"/>
            <a:ext cx="3600450" cy="22320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4581" name="Рисунок 18" descr="Screenshot_2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60925" y="3141663"/>
            <a:ext cx="3744913" cy="2532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2" name="Рисунок 20" descr="17089621.pn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4313" y="4414838"/>
            <a:ext cx="4076700" cy="2370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3" name="Рисунок 21" descr="book_default.pn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57863" y="774700"/>
            <a:ext cx="2322512" cy="1987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4584" name="Групувати 1"/>
          <p:cNvGrpSpPr>
            <a:grpSpLocks/>
          </p:cNvGrpSpPr>
          <p:nvPr/>
        </p:nvGrpSpPr>
        <p:grpSpPr bwMode="auto">
          <a:xfrm>
            <a:off x="2484438" y="504825"/>
            <a:ext cx="4175125" cy="328613"/>
            <a:chOff x="1979712" y="724018"/>
            <a:chExt cx="5472608" cy="431130"/>
          </a:xfrm>
        </p:grpSpPr>
        <p:sp>
          <p:nvSpPr>
            <p:cNvPr id="3" name="Дорівнює 2"/>
            <p:cNvSpPr/>
            <p:nvPr/>
          </p:nvSpPr>
          <p:spPr>
            <a:xfrm>
              <a:off x="1979712" y="724018"/>
              <a:ext cx="2952711" cy="431130"/>
            </a:xfrm>
            <a:prstGeom prst="mathEqual">
              <a:avLst>
                <a:gd name="adj1" fmla="val 23520"/>
                <a:gd name="adj2" fmla="val 15295"/>
              </a:avLst>
            </a:prstGeom>
            <a:solidFill>
              <a:srgbClr val="1E753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uk-UA">
                <a:solidFill>
                  <a:schemeClr val="tx1"/>
                </a:solidFill>
              </a:endParaRPr>
            </a:p>
          </p:txBody>
        </p:sp>
        <p:sp>
          <p:nvSpPr>
            <p:cNvPr id="4" name="Дорівнює 3"/>
            <p:cNvSpPr/>
            <p:nvPr/>
          </p:nvSpPr>
          <p:spPr>
            <a:xfrm>
              <a:off x="4499608" y="724018"/>
              <a:ext cx="2952712" cy="431130"/>
            </a:xfrm>
            <a:prstGeom prst="mathEqual">
              <a:avLst>
                <a:gd name="adj1" fmla="val 23520"/>
                <a:gd name="adj2" fmla="val 15295"/>
              </a:avLst>
            </a:prstGeom>
            <a:solidFill>
              <a:srgbClr val="1E753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uk-UA">
                <a:solidFill>
                  <a:schemeClr val="tx1"/>
                </a:solidFill>
              </a:endParaRPr>
            </a:p>
          </p:txBody>
        </p:sp>
        <p:sp>
          <p:nvSpPr>
            <p:cNvPr id="5" name="Блок-схема: рішення 4"/>
            <p:cNvSpPr/>
            <p:nvPr/>
          </p:nvSpPr>
          <p:spPr>
            <a:xfrm>
              <a:off x="4591165" y="859397"/>
              <a:ext cx="235136" cy="158289"/>
            </a:xfrm>
            <a:prstGeom prst="flowChartDecision">
              <a:avLst/>
            </a:prstGeom>
            <a:solidFill>
              <a:srgbClr val="1E753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uk-UA"/>
            </a:p>
          </p:txBody>
        </p:sp>
      </p:grpSp>
      <p:pic>
        <p:nvPicPr>
          <p:cNvPr id="24585" name="Рисунок 5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24625" y="6350"/>
            <a:ext cx="2619375" cy="261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Заголовок 1"/>
          <p:cNvSpPr>
            <a:spLocks noGrp="1"/>
          </p:cNvSpPr>
          <p:nvPr>
            <p:ph type="title"/>
          </p:nvPr>
        </p:nvSpPr>
        <p:spPr>
          <a:xfrm>
            <a:off x="457200" y="47625"/>
            <a:ext cx="8229600" cy="706438"/>
          </a:xfrm>
        </p:spPr>
        <p:txBody>
          <a:bodyPr/>
          <a:lstStyle/>
          <a:p>
            <a:pPr eaLnBrk="1" hangingPunct="1"/>
            <a:r>
              <a:rPr lang="uk-UA" sz="4000" b="1"/>
              <a:t>Робота з обдарованими учнями</a:t>
            </a:r>
          </a:p>
        </p:txBody>
      </p:sp>
      <p:sp>
        <p:nvSpPr>
          <p:cNvPr id="25602" name="Місце для вмісту 2"/>
          <p:cNvSpPr>
            <a:spLocks noGrp="1"/>
          </p:cNvSpPr>
          <p:nvPr>
            <p:ph idx="1"/>
          </p:nvPr>
        </p:nvSpPr>
        <p:spPr>
          <a:xfrm>
            <a:off x="395288" y="1125538"/>
            <a:ext cx="8302625" cy="5029200"/>
          </a:xfrm>
        </p:spPr>
        <p:txBody>
          <a:bodyPr/>
          <a:lstStyle/>
          <a:p>
            <a:pPr marL="0" indent="0" algn="ctr" eaLnBrk="1" hangingPunct="1">
              <a:buFont typeface="Arial" charset="0"/>
              <a:buNone/>
            </a:pPr>
            <a:r>
              <a:rPr lang="uk-UA" b="1"/>
              <a:t>Творчі досягнення учнів:</a:t>
            </a:r>
          </a:p>
          <a:p>
            <a:pPr marL="0" indent="0" eaLnBrk="1" hangingPunct="1">
              <a:buFont typeface="Arial" charset="0"/>
              <a:buNone/>
            </a:pPr>
            <a:r>
              <a:rPr lang="uk-UA" sz="1800"/>
              <a:t>2023/2024 н.р.  - </a:t>
            </a:r>
            <a:r>
              <a:rPr lang="uk-UA" sz="1800" b="1"/>
              <a:t>Кулипко Ліна</a:t>
            </a:r>
            <a:r>
              <a:rPr lang="uk-UA" sz="1800"/>
              <a:t>, учениця 7 класу  зайняла ІІ місце у  І етапі Всеукраїнської олімпіади  з української мови і літератури</a:t>
            </a:r>
          </a:p>
          <a:p>
            <a:pPr marL="0" indent="0" eaLnBrk="1" hangingPunct="1">
              <a:buFont typeface="Arial" charset="0"/>
              <a:buNone/>
            </a:pPr>
            <a:r>
              <a:rPr lang="uk-UA" sz="1800"/>
              <a:t>2023/2024 н.р.  - </a:t>
            </a:r>
            <a:r>
              <a:rPr lang="uk-UA" sz="1800" b="1"/>
              <a:t>Кулипко Ліна</a:t>
            </a:r>
            <a:r>
              <a:rPr lang="uk-UA" sz="1800"/>
              <a:t>, учениця 7 класу  зайняла ІІІ місце у І етапі Міжнародно мовно-літературного конкурсу учнівської та студентської молоді імені Тараса Шевченка</a:t>
            </a:r>
          </a:p>
          <a:p>
            <a:pPr marL="0" indent="0" eaLnBrk="1" hangingPunct="1">
              <a:buFont typeface="Arial" charset="0"/>
              <a:buNone/>
            </a:pPr>
            <a:r>
              <a:rPr lang="uk-UA" sz="1800"/>
              <a:t>2024/2025 н.р. - </a:t>
            </a:r>
            <a:r>
              <a:rPr lang="uk-UA" sz="1800" b="1"/>
              <a:t>Малюх Дмитро</a:t>
            </a:r>
            <a:r>
              <a:rPr lang="uk-UA" sz="1800"/>
              <a:t>, учень 9 класу зайняв І місце у  І етапі Всеукраїнської олімпіади  з  польської мови і літератури</a:t>
            </a:r>
          </a:p>
          <a:p>
            <a:pPr marL="0" indent="0" eaLnBrk="1" hangingPunct="1">
              <a:buFont typeface="Arial" charset="0"/>
              <a:buNone/>
            </a:pPr>
            <a:r>
              <a:rPr lang="uk-UA" sz="1800"/>
              <a:t>2025/2026 н.р. </a:t>
            </a:r>
            <a:r>
              <a:rPr lang="uk-UA" sz="1800" b="1"/>
              <a:t>Малюх Дмитро</a:t>
            </a:r>
            <a:r>
              <a:rPr lang="uk-UA" sz="1800"/>
              <a:t>, учень 10 класу зайняв І місце у  І етапі Всеукраїнської олімпіади  з з польської мови і літератури, ІІІ місце у  ІІ етапі </a:t>
            </a:r>
          </a:p>
          <a:p>
            <a:pPr marL="0" indent="0" eaLnBrk="1" hangingPunct="1">
              <a:buFont typeface="Arial" charset="0"/>
              <a:buNone/>
            </a:pPr>
            <a:r>
              <a:rPr lang="uk-UA" sz="1800"/>
              <a:t>Всеукраїнської олімпіади  з з польської мови і літератури</a:t>
            </a:r>
          </a:p>
          <a:p>
            <a:pPr marL="0" indent="0" eaLnBrk="1" hangingPunct="1">
              <a:buFont typeface="Arial" charset="0"/>
              <a:buNone/>
            </a:pPr>
            <a:r>
              <a:rPr lang="uk-UA" sz="1800"/>
              <a:t> 2023/2024 н.р., 2024/2025 н.р, 2025/2026 н.р. – переможці  обласного конкурсу «Різдво йде!» (польська мова)</a:t>
            </a:r>
          </a:p>
          <a:p>
            <a:pPr marL="0" indent="0" eaLnBrk="1" hangingPunct="1">
              <a:buFont typeface="Arial" charset="0"/>
              <a:buNone/>
            </a:pPr>
            <a:r>
              <a:rPr lang="uk-UA" sz="1800"/>
              <a:t>творчі проєкти (МАН) – 2023-2025 рр. ІІІ місце у  І етапі захисту  науково- дослідницьких робіт.</a:t>
            </a:r>
          </a:p>
        </p:txBody>
      </p:sp>
      <p:grpSp>
        <p:nvGrpSpPr>
          <p:cNvPr id="25603" name="Групувати 3"/>
          <p:cNvGrpSpPr>
            <a:grpSpLocks/>
          </p:cNvGrpSpPr>
          <p:nvPr/>
        </p:nvGrpSpPr>
        <p:grpSpPr bwMode="auto">
          <a:xfrm>
            <a:off x="-30163" y="768350"/>
            <a:ext cx="9180513" cy="430213"/>
            <a:chOff x="1979713" y="724018"/>
            <a:chExt cx="5472607" cy="431130"/>
          </a:xfrm>
        </p:grpSpPr>
        <p:sp>
          <p:nvSpPr>
            <p:cNvPr id="5" name="Дорівнює 4"/>
            <p:cNvSpPr/>
            <p:nvPr/>
          </p:nvSpPr>
          <p:spPr>
            <a:xfrm>
              <a:off x="1979713" y="724018"/>
              <a:ext cx="2725421" cy="431130"/>
            </a:xfrm>
            <a:prstGeom prst="mathEqual">
              <a:avLst>
                <a:gd name="adj1" fmla="val 23520"/>
                <a:gd name="adj2" fmla="val 15295"/>
              </a:avLst>
            </a:prstGeom>
            <a:solidFill>
              <a:srgbClr val="1E753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uk-UA">
                <a:solidFill>
                  <a:schemeClr val="tx1"/>
                </a:solidFill>
              </a:endParaRPr>
            </a:p>
          </p:txBody>
        </p:sp>
        <p:sp>
          <p:nvSpPr>
            <p:cNvPr id="6" name="Дорівнює 5"/>
            <p:cNvSpPr/>
            <p:nvPr/>
          </p:nvSpPr>
          <p:spPr>
            <a:xfrm>
              <a:off x="4726899" y="724018"/>
              <a:ext cx="2725421" cy="431130"/>
            </a:xfrm>
            <a:prstGeom prst="mathEqual">
              <a:avLst>
                <a:gd name="adj1" fmla="val 23520"/>
                <a:gd name="adj2" fmla="val 15295"/>
              </a:avLst>
            </a:prstGeom>
            <a:solidFill>
              <a:srgbClr val="1E753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uk-UA">
                <a:solidFill>
                  <a:schemeClr val="tx1"/>
                </a:solidFill>
              </a:endParaRPr>
            </a:p>
          </p:txBody>
        </p:sp>
      </p:grpSp>
      <p:pic>
        <p:nvPicPr>
          <p:cNvPr id="25604" name="Рисунок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83050" y="573088"/>
            <a:ext cx="1023938" cy="81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5605" name="Групувати 7"/>
          <p:cNvGrpSpPr>
            <a:grpSpLocks/>
          </p:cNvGrpSpPr>
          <p:nvPr/>
        </p:nvGrpSpPr>
        <p:grpSpPr bwMode="auto">
          <a:xfrm flipV="1">
            <a:off x="1547813" y="4508500"/>
            <a:ext cx="6135687" cy="3167063"/>
            <a:chOff x="1916601" y="263547"/>
            <a:chExt cx="4778516" cy="2466848"/>
          </a:xfrm>
        </p:grpSpPr>
        <p:pic>
          <p:nvPicPr>
            <p:cNvPr id="25611" name="Рисунок 8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10800000" flipH="1">
              <a:off x="1916601" y="273047"/>
              <a:ext cx="2457348" cy="24573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5612" name="Рисунок 9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4237769" y="263547"/>
              <a:ext cx="2457348" cy="24573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1" name="Блок-схема: рішення 10"/>
          <p:cNvSpPr/>
          <p:nvPr/>
        </p:nvSpPr>
        <p:spPr>
          <a:xfrm>
            <a:off x="339725" y="2420938"/>
            <a:ext cx="234950" cy="157162"/>
          </a:xfrm>
          <a:prstGeom prst="flowChartDecision">
            <a:avLst/>
          </a:prstGeom>
          <a:solidFill>
            <a:srgbClr val="1E753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uk-UA"/>
          </a:p>
        </p:txBody>
      </p:sp>
      <p:sp>
        <p:nvSpPr>
          <p:cNvPr id="12" name="Блок-схема: рішення 11"/>
          <p:cNvSpPr/>
          <p:nvPr/>
        </p:nvSpPr>
        <p:spPr>
          <a:xfrm>
            <a:off x="339725" y="2970213"/>
            <a:ext cx="234950" cy="157162"/>
          </a:xfrm>
          <a:prstGeom prst="flowChartDecision">
            <a:avLst/>
          </a:prstGeom>
          <a:solidFill>
            <a:srgbClr val="1E753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uk-UA"/>
          </a:p>
        </p:txBody>
      </p:sp>
      <p:sp>
        <p:nvSpPr>
          <p:cNvPr id="13" name="Блок-схема: рішення 12"/>
          <p:cNvSpPr/>
          <p:nvPr/>
        </p:nvSpPr>
        <p:spPr>
          <a:xfrm>
            <a:off x="336550" y="3492500"/>
            <a:ext cx="234950" cy="157163"/>
          </a:xfrm>
          <a:prstGeom prst="flowChartDecision">
            <a:avLst/>
          </a:prstGeom>
          <a:solidFill>
            <a:srgbClr val="1E753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uk-UA"/>
          </a:p>
        </p:txBody>
      </p:sp>
      <p:sp>
        <p:nvSpPr>
          <p:cNvPr id="14" name="Блок-схема: рішення 13"/>
          <p:cNvSpPr/>
          <p:nvPr/>
        </p:nvSpPr>
        <p:spPr>
          <a:xfrm>
            <a:off x="336550" y="3981450"/>
            <a:ext cx="234950" cy="158750"/>
          </a:xfrm>
          <a:prstGeom prst="flowChartDecision">
            <a:avLst/>
          </a:prstGeom>
          <a:solidFill>
            <a:srgbClr val="1E753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uk-UA"/>
          </a:p>
        </p:txBody>
      </p:sp>
      <p:sp>
        <p:nvSpPr>
          <p:cNvPr id="15" name="Блок-схема: рішення 14"/>
          <p:cNvSpPr/>
          <p:nvPr/>
        </p:nvSpPr>
        <p:spPr>
          <a:xfrm>
            <a:off x="331788" y="4494213"/>
            <a:ext cx="234950" cy="157162"/>
          </a:xfrm>
          <a:prstGeom prst="flowChartDecision">
            <a:avLst/>
          </a:prstGeom>
          <a:solidFill>
            <a:srgbClr val="1E753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uk-UA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1249" y="548680"/>
            <a:ext cx="4752528" cy="356736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03874" y="3456272"/>
            <a:ext cx="5488606" cy="308734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44008" y="221335"/>
            <a:ext cx="4314437" cy="31803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6628" name="Рисунок 7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7938" y="4102100"/>
            <a:ext cx="2755901" cy="275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 descr="Sunflower PNG Clip Art Image​ | Gallery Yopriceville - High-Quality Free  Images and Transparent PNG Clipart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2988" y="4429125"/>
            <a:ext cx="1874837" cy="14366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Заголовок 1"/>
          <p:cNvSpPr>
            <a:spLocks noGrp="1"/>
          </p:cNvSpPr>
          <p:nvPr>
            <p:ph type="title"/>
          </p:nvPr>
        </p:nvSpPr>
        <p:spPr>
          <a:xfrm>
            <a:off x="457200" y="15875"/>
            <a:ext cx="8229600" cy="685800"/>
          </a:xfrm>
        </p:spPr>
        <p:txBody>
          <a:bodyPr/>
          <a:lstStyle/>
          <a:p>
            <a:pPr eaLnBrk="1" hangingPunct="1"/>
            <a:r>
              <a:rPr lang="uk-UA" b="1"/>
              <a:t>Підвищення кваліфікації</a:t>
            </a:r>
          </a:p>
        </p:txBody>
      </p:sp>
      <p:sp>
        <p:nvSpPr>
          <p:cNvPr id="27650" name="Місце для вмісту 2"/>
          <p:cNvSpPr>
            <a:spLocks noGrp="1"/>
          </p:cNvSpPr>
          <p:nvPr>
            <p:ph idx="1"/>
          </p:nvPr>
        </p:nvSpPr>
        <p:spPr>
          <a:xfrm>
            <a:off x="0" y="1042988"/>
            <a:ext cx="8229600" cy="1257300"/>
          </a:xfrm>
        </p:spPr>
        <p:txBody>
          <a:bodyPr/>
          <a:lstStyle/>
          <a:p>
            <a:pPr marL="0" indent="0" eaLnBrk="1" hangingPunct="1">
              <a:buFont typeface="Arial" charset="0"/>
              <a:buNone/>
            </a:pPr>
            <a:r>
              <a:rPr lang="uk-UA"/>
              <a:t>Семінари, тренінги, педради…</a:t>
            </a:r>
          </a:p>
        </p:txBody>
      </p:sp>
      <p:grpSp>
        <p:nvGrpSpPr>
          <p:cNvPr id="27651" name="Групувати 3"/>
          <p:cNvGrpSpPr>
            <a:grpSpLocks/>
          </p:cNvGrpSpPr>
          <p:nvPr/>
        </p:nvGrpSpPr>
        <p:grpSpPr bwMode="auto">
          <a:xfrm>
            <a:off x="1908175" y="620713"/>
            <a:ext cx="5472113" cy="431800"/>
            <a:chOff x="1979712" y="724018"/>
            <a:chExt cx="5472608" cy="431130"/>
          </a:xfrm>
        </p:grpSpPr>
        <p:sp>
          <p:nvSpPr>
            <p:cNvPr id="5" name="Дорівнює 4"/>
            <p:cNvSpPr/>
            <p:nvPr/>
          </p:nvSpPr>
          <p:spPr>
            <a:xfrm>
              <a:off x="1979712" y="724018"/>
              <a:ext cx="2953017" cy="431130"/>
            </a:xfrm>
            <a:prstGeom prst="mathEqual">
              <a:avLst>
                <a:gd name="adj1" fmla="val 23520"/>
                <a:gd name="adj2" fmla="val 15295"/>
              </a:avLst>
            </a:prstGeom>
            <a:solidFill>
              <a:srgbClr val="1E753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uk-UA">
                <a:solidFill>
                  <a:schemeClr val="tx1"/>
                </a:solidFill>
              </a:endParaRPr>
            </a:p>
          </p:txBody>
        </p:sp>
        <p:sp>
          <p:nvSpPr>
            <p:cNvPr id="6" name="Дорівнює 5"/>
            <p:cNvSpPr/>
            <p:nvPr/>
          </p:nvSpPr>
          <p:spPr>
            <a:xfrm>
              <a:off x="4499303" y="724018"/>
              <a:ext cx="2953017" cy="431130"/>
            </a:xfrm>
            <a:prstGeom prst="mathEqual">
              <a:avLst>
                <a:gd name="adj1" fmla="val 23520"/>
                <a:gd name="adj2" fmla="val 15295"/>
              </a:avLst>
            </a:prstGeom>
            <a:solidFill>
              <a:srgbClr val="1E753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uk-UA">
                <a:solidFill>
                  <a:schemeClr val="tx1"/>
                </a:solidFill>
              </a:endParaRPr>
            </a:p>
          </p:txBody>
        </p:sp>
        <p:sp>
          <p:nvSpPr>
            <p:cNvPr id="7" name="Блок-схема: рішення 6"/>
            <p:cNvSpPr/>
            <p:nvPr/>
          </p:nvSpPr>
          <p:spPr>
            <a:xfrm>
              <a:off x="4591386" y="860331"/>
              <a:ext cx="234971" cy="156918"/>
            </a:xfrm>
            <a:prstGeom prst="flowChartDecision">
              <a:avLst/>
            </a:prstGeom>
            <a:solidFill>
              <a:srgbClr val="1E753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uk-UA"/>
            </a:p>
          </p:txBody>
        </p:sp>
      </p:grpSp>
      <p:pic>
        <p:nvPicPr>
          <p:cNvPr id="27652" name="Рисунок 8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88" y="1655763"/>
            <a:ext cx="9142412" cy="518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кутник 9"/>
          <p:cNvSpPr/>
          <p:nvPr/>
        </p:nvSpPr>
        <p:spPr>
          <a:xfrm>
            <a:off x="0" y="1609725"/>
            <a:ext cx="9142413" cy="46038"/>
          </a:xfrm>
          <a:prstGeom prst="rect">
            <a:avLst/>
          </a:prstGeom>
          <a:solidFill>
            <a:srgbClr val="1E753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uk-UA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Заголовок 1"/>
          <p:cNvSpPr>
            <a:spLocks noGrp="1"/>
          </p:cNvSpPr>
          <p:nvPr>
            <p:ph type="title"/>
          </p:nvPr>
        </p:nvSpPr>
        <p:spPr>
          <a:xfrm>
            <a:off x="457200" y="15875"/>
            <a:ext cx="8229600" cy="685800"/>
          </a:xfrm>
        </p:spPr>
        <p:txBody>
          <a:bodyPr/>
          <a:lstStyle/>
          <a:p>
            <a:pPr eaLnBrk="1" hangingPunct="1"/>
            <a:r>
              <a:rPr lang="uk-UA" b="1"/>
              <a:t>Досягнення та нагороди</a:t>
            </a:r>
          </a:p>
        </p:txBody>
      </p:sp>
      <p:grpSp>
        <p:nvGrpSpPr>
          <p:cNvPr id="28674" name="Групувати 3"/>
          <p:cNvGrpSpPr>
            <a:grpSpLocks/>
          </p:cNvGrpSpPr>
          <p:nvPr/>
        </p:nvGrpSpPr>
        <p:grpSpPr bwMode="auto">
          <a:xfrm>
            <a:off x="1908175" y="620713"/>
            <a:ext cx="5472113" cy="431800"/>
            <a:chOff x="1979712" y="724018"/>
            <a:chExt cx="5472608" cy="431130"/>
          </a:xfrm>
        </p:grpSpPr>
        <p:sp>
          <p:nvSpPr>
            <p:cNvPr id="5" name="Дорівнює 4"/>
            <p:cNvSpPr/>
            <p:nvPr/>
          </p:nvSpPr>
          <p:spPr>
            <a:xfrm>
              <a:off x="1979712" y="724018"/>
              <a:ext cx="2953017" cy="431130"/>
            </a:xfrm>
            <a:prstGeom prst="mathEqual">
              <a:avLst>
                <a:gd name="adj1" fmla="val 23520"/>
                <a:gd name="adj2" fmla="val 15295"/>
              </a:avLst>
            </a:prstGeom>
            <a:solidFill>
              <a:srgbClr val="1E753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uk-UA">
                <a:solidFill>
                  <a:schemeClr val="tx1"/>
                </a:solidFill>
              </a:endParaRPr>
            </a:p>
          </p:txBody>
        </p:sp>
        <p:sp>
          <p:nvSpPr>
            <p:cNvPr id="6" name="Дорівнює 5"/>
            <p:cNvSpPr/>
            <p:nvPr/>
          </p:nvSpPr>
          <p:spPr>
            <a:xfrm>
              <a:off x="4499303" y="724018"/>
              <a:ext cx="2953017" cy="431130"/>
            </a:xfrm>
            <a:prstGeom prst="mathEqual">
              <a:avLst>
                <a:gd name="adj1" fmla="val 23520"/>
                <a:gd name="adj2" fmla="val 15295"/>
              </a:avLst>
            </a:prstGeom>
            <a:solidFill>
              <a:srgbClr val="1E753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uk-UA">
                <a:solidFill>
                  <a:schemeClr val="tx1"/>
                </a:solidFill>
              </a:endParaRPr>
            </a:p>
          </p:txBody>
        </p:sp>
        <p:sp>
          <p:nvSpPr>
            <p:cNvPr id="7" name="Блок-схема: рішення 6"/>
            <p:cNvSpPr/>
            <p:nvPr/>
          </p:nvSpPr>
          <p:spPr>
            <a:xfrm>
              <a:off x="4591386" y="860331"/>
              <a:ext cx="234971" cy="156918"/>
            </a:xfrm>
            <a:prstGeom prst="flowChartDecision">
              <a:avLst/>
            </a:prstGeom>
            <a:solidFill>
              <a:srgbClr val="1E753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uk-UA"/>
            </a:p>
          </p:txBody>
        </p:sp>
      </p:grpSp>
      <p:pic>
        <p:nvPicPr>
          <p:cNvPr id="28675" name="Рисунок 1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0563" y="1052513"/>
            <a:ext cx="7577137" cy="5789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Заголовок 1"/>
          <p:cNvSpPr>
            <a:spLocks noGrp="1"/>
          </p:cNvSpPr>
          <p:nvPr>
            <p:ph type="title"/>
          </p:nvPr>
        </p:nvSpPr>
        <p:spPr>
          <a:xfrm>
            <a:off x="457200" y="15875"/>
            <a:ext cx="8229600" cy="685800"/>
          </a:xfrm>
        </p:spPr>
        <p:txBody>
          <a:bodyPr/>
          <a:lstStyle/>
          <a:p>
            <a:pPr eaLnBrk="1" hangingPunct="1"/>
            <a:r>
              <a:rPr lang="uk-UA" b="1"/>
              <a:t>Досягнення та нагороди</a:t>
            </a:r>
          </a:p>
        </p:txBody>
      </p:sp>
      <p:grpSp>
        <p:nvGrpSpPr>
          <p:cNvPr id="29698" name="Групувати 3"/>
          <p:cNvGrpSpPr>
            <a:grpSpLocks/>
          </p:cNvGrpSpPr>
          <p:nvPr/>
        </p:nvGrpSpPr>
        <p:grpSpPr bwMode="auto">
          <a:xfrm>
            <a:off x="1908175" y="620713"/>
            <a:ext cx="5472113" cy="431800"/>
            <a:chOff x="1979712" y="724018"/>
            <a:chExt cx="5472608" cy="431130"/>
          </a:xfrm>
        </p:grpSpPr>
        <p:sp>
          <p:nvSpPr>
            <p:cNvPr id="5" name="Дорівнює 4"/>
            <p:cNvSpPr/>
            <p:nvPr/>
          </p:nvSpPr>
          <p:spPr>
            <a:xfrm>
              <a:off x="1979712" y="724018"/>
              <a:ext cx="2953017" cy="431130"/>
            </a:xfrm>
            <a:prstGeom prst="mathEqual">
              <a:avLst>
                <a:gd name="adj1" fmla="val 23520"/>
                <a:gd name="adj2" fmla="val 15295"/>
              </a:avLst>
            </a:prstGeom>
            <a:solidFill>
              <a:srgbClr val="1E753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uk-UA">
                <a:solidFill>
                  <a:schemeClr val="tx1"/>
                </a:solidFill>
              </a:endParaRPr>
            </a:p>
          </p:txBody>
        </p:sp>
        <p:sp>
          <p:nvSpPr>
            <p:cNvPr id="6" name="Дорівнює 5"/>
            <p:cNvSpPr/>
            <p:nvPr/>
          </p:nvSpPr>
          <p:spPr>
            <a:xfrm>
              <a:off x="4499303" y="724018"/>
              <a:ext cx="2953017" cy="431130"/>
            </a:xfrm>
            <a:prstGeom prst="mathEqual">
              <a:avLst>
                <a:gd name="adj1" fmla="val 23520"/>
                <a:gd name="adj2" fmla="val 15295"/>
              </a:avLst>
            </a:prstGeom>
            <a:solidFill>
              <a:srgbClr val="1E753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uk-UA">
                <a:solidFill>
                  <a:schemeClr val="tx1"/>
                </a:solidFill>
              </a:endParaRPr>
            </a:p>
          </p:txBody>
        </p:sp>
        <p:sp>
          <p:nvSpPr>
            <p:cNvPr id="7" name="Блок-схема: рішення 6"/>
            <p:cNvSpPr/>
            <p:nvPr/>
          </p:nvSpPr>
          <p:spPr>
            <a:xfrm>
              <a:off x="4591386" y="860331"/>
              <a:ext cx="234971" cy="156918"/>
            </a:xfrm>
            <a:prstGeom prst="flowChartDecision">
              <a:avLst/>
            </a:prstGeom>
            <a:solidFill>
              <a:srgbClr val="1E753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uk-UA"/>
            </a:p>
          </p:txBody>
        </p:sp>
      </p:grpSp>
      <p:pic>
        <p:nvPicPr>
          <p:cNvPr id="29699" name="Рисунок 1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4188" y="1106488"/>
            <a:ext cx="7462837" cy="542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Заголовок 1"/>
          <p:cNvSpPr>
            <a:spLocks noGrp="1"/>
          </p:cNvSpPr>
          <p:nvPr>
            <p:ph type="title"/>
          </p:nvPr>
        </p:nvSpPr>
        <p:spPr>
          <a:xfrm>
            <a:off x="457200" y="15875"/>
            <a:ext cx="8229600" cy="685800"/>
          </a:xfrm>
        </p:spPr>
        <p:txBody>
          <a:bodyPr/>
          <a:lstStyle/>
          <a:p>
            <a:pPr eaLnBrk="1" hangingPunct="1"/>
            <a:r>
              <a:rPr lang="uk-UA" b="1"/>
              <a:t>Виховна діяльність</a:t>
            </a:r>
          </a:p>
        </p:txBody>
      </p:sp>
      <p:grpSp>
        <p:nvGrpSpPr>
          <p:cNvPr id="30722" name="Групувати 3"/>
          <p:cNvGrpSpPr>
            <a:grpSpLocks/>
          </p:cNvGrpSpPr>
          <p:nvPr/>
        </p:nvGrpSpPr>
        <p:grpSpPr bwMode="auto">
          <a:xfrm>
            <a:off x="1908175" y="620713"/>
            <a:ext cx="5472113" cy="431800"/>
            <a:chOff x="1979712" y="724018"/>
            <a:chExt cx="5472608" cy="431130"/>
          </a:xfrm>
        </p:grpSpPr>
        <p:sp>
          <p:nvSpPr>
            <p:cNvPr id="5" name="Дорівнює 4"/>
            <p:cNvSpPr/>
            <p:nvPr/>
          </p:nvSpPr>
          <p:spPr>
            <a:xfrm>
              <a:off x="1979712" y="724018"/>
              <a:ext cx="2953017" cy="431130"/>
            </a:xfrm>
            <a:prstGeom prst="mathEqual">
              <a:avLst>
                <a:gd name="adj1" fmla="val 23520"/>
                <a:gd name="adj2" fmla="val 15295"/>
              </a:avLst>
            </a:prstGeom>
            <a:solidFill>
              <a:srgbClr val="1E753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uk-UA">
                <a:solidFill>
                  <a:schemeClr val="tx1"/>
                </a:solidFill>
              </a:endParaRPr>
            </a:p>
          </p:txBody>
        </p:sp>
        <p:sp>
          <p:nvSpPr>
            <p:cNvPr id="6" name="Дорівнює 5"/>
            <p:cNvSpPr/>
            <p:nvPr/>
          </p:nvSpPr>
          <p:spPr>
            <a:xfrm>
              <a:off x="4499303" y="724018"/>
              <a:ext cx="2953017" cy="431130"/>
            </a:xfrm>
            <a:prstGeom prst="mathEqual">
              <a:avLst>
                <a:gd name="adj1" fmla="val 23520"/>
                <a:gd name="adj2" fmla="val 15295"/>
              </a:avLst>
            </a:prstGeom>
            <a:solidFill>
              <a:srgbClr val="1E753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uk-UA">
                <a:solidFill>
                  <a:schemeClr val="tx1"/>
                </a:solidFill>
              </a:endParaRPr>
            </a:p>
          </p:txBody>
        </p:sp>
        <p:sp>
          <p:nvSpPr>
            <p:cNvPr id="7" name="Блок-схема: рішення 6"/>
            <p:cNvSpPr/>
            <p:nvPr/>
          </p:nvSpPr>
          <p:spPr>
            <a:xfrm>
              <a:off x="4591386" y="860331"/>
              <a:ext cx="234971" cy="156918"/>
            </a:xfrm>
            <a:prstGeom prst="flowChartDecision">
              <a:avLst/>
            </a:prstGeom>
            <a:solidFill>
              <a:srgbClr val="1E753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uk-UA"/>
            </a:p>
          </p:txBody>
        </p:sp>
      </p:grpSp>
      <p:sp>
        <p:nvSpPr>
          <p:cNvPr id="30723" name="TextBox 7"/>
          <p:cNvSpPr txBox="1">
            <a:spLocks noChangeArrowheads="1"/>
          </p:cNvSpPr>
          <p:nvPr/>
        </p:nvSpPr>
        <p:spPr bwMode="auto">
          <a:xfrm>
            <a:off x="117475" y="1412875"/>
            <a:ext cx="9058275" cy="2239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ru-RU" sz="2400"/>
              <a:t>Основними напрями виховної роботи як класного керівника є:</a:t>
            </a:r>
          </a:p>
          <a:p>
            <a:pPr>
              <a:lnSpc>
                <a:spcPct val="150000"/>
              </a:lnSpc>
            </a:pPr>
            <a:r>
              <a:rPr lang="ru-RU" sz="2400"/>
              <a:t>   національно-патріотичне виховання</a:t>
            </a:r>
          </a:p>
          <a:p>
            <a:pPr>
              <a:lnSpc>
                <a:spcPct val="150000"/>
              </a:lnSpc>
            </a:pPr>
            <a:r>
              <a:rPr lang="ru-RU" sz="2400"/>
              <a:t>   формування духовних цінностей</a:t>
            </a:r>
          </a:p>
          <a:p>
            <a:pPr>
              <a:lnSpc>
                <a:spcPct val="150000"/>
              </a:lnSpc>
            </a:pPr>
            <a:r>
              <a:rPr lang="ru-RU" sz="2400"/>
              <a:t>   розвиток творчих здібностей учнів</a:t>
            </a:r>
            <a:endParaRPr lang="uk-UA" sz="2400"/>
          </a:p>
        </p:txBody>
      </p:sp>
      <p:sp>
        <p:nvSpPr>
          <p:cNvPr id="9" name="Блок-схема: рішення 8"/>
          <p:cNvSpPr/>
          <p:nvPr/>
        </p:nvSpPr>
        <p:spPr>
          <a:xfrm>
            <a:off x="117475" y="2268538"/>
            <a:ext cx="234950" cy="157162"/>
          </a:xfrm>
          <a:prstGeom prst="flowChartDecision">
            <a:avLst/>
          </a:prstGeom>
          <a:solidFill>
            <a:srgbClr val="1E753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uk-UA" dirty="0"/>
          </a:p>
        </p:txBody>
      </p:sp>
      <p:sp>
        <p:nvSpPr>
          <p:cNvPr id="10" name="Блок-схема: рішення 9"/>
          <p:cNvSpPr/>
          <p:nvPr/>
        </p:nvSpPr>
        <p:spPr>
          <a:xfrm>
            <a:off x="117475" y="2800350"/>
            <a:ext cx="234950" cy="157163"/>
          </a:xfrm>
          <a:prstGeom prst="flowChartDecision">
            <a:avLst/>
          </a:prstGeom>
          <a:solidFill>
            <a:srgbClr val="1E753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uk-UA"/>
          </a:p>
        </p:txBody>
      </p:sp>
      <p:sp>
        <p:nvSpPr>
          <p:cNvPr id="11" name="Блок-схема: рішення 10"/>
          <p:cNvSpPr/>
          <p:nvPr/>
        </p:nvSpPr>
        <p:spPr>
          <a:xfrm>
            <a:off x="117475" y="3362325"/>
            <a:ext cx="234950" cy="158750"/>
          </a:xfrm>
          <a:prstGeom prst="flowChartDecision">
            <a:avLst/>
          </a:prstGeom>
          <a:solidFill>
            <a:srgbClr val="1E753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uk-UA"/>
          </a:p>
        </p:txBody>
      </p:sp>
      <p:grpSp>
        <p:nvGrpSpPr>
          <p:cNvPr id="30727" name="Групувати 14"/>
          <p:cNvGrpSpPr>
            <a:grpSpLocks/>
          </p:cNvGrpSpPr>
          <p:nvPr/>
        </p:nvGrpSpPr>
        <p:grpSpPr bwMode="auto">
          <a:xfrm flipV="1">
            <a:off x="1697038" y="4578350"/>
            <a:ext cx="5899150" cy="3046413"/>
            <a:chOff x="1916601" y="263547"/>
            <a:chExt cx="4778516" cy="2466848"/>
          </a:xfrm>
        </p:grpSpPr>
        <p:pic>
          <p:nvPicPr>
            <p:cNvPr id="30729" name="Рисунок 15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10800000" flipH="1">
              <a:off x="1916601" y="273047"/>
              <a:ext cx="2457348" cy="24573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730" name="Рисунок 16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4237769" y="263547"/>
              <a:ext cx="2457348" cy="24573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30728" name="Picture 2" descr="Teacher PNG transparent image download, size: 2800x2800px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19700" y="1989138"/>
            <a:ext cx="3956050" cy="395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Book Clip Art - Students Clipart, HD Png Download - kind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59313" y="255840"/>
            <a:ext cx="3560238" cy="30552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" name="Picture 3" descr="C:\Documents and Settings\Учитель\Рабочий стол\орнаменти\Урок10рис3.jpg"/>
          <p:cNvPicPr>
            <a:picLocks noChangeAspect="1" noChangeArrowheads="1"/>
          </p:cNvPicPr>
          <p:nvPr/>
        </p:nvPicPr>
        <p:blipFill>
          <a:blip r:embed="rId3" cstate="screen">
            <a:clrChange>
              <a:clrFrom>
                <a:srgbClr val="F8FAF5"/>
              </a:clrFrom>
              <a:clrTo>
                <a:srgbClr val="F8FA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6390881" y="4104882"/>
            <a:ext cx="934236" cy="4572001"/>
          </a:xfrm>
          <a:prstGeom prst="rect">
            <a:avLst/>
          </a:prstGeom>
          <a:noFill/>
          <a:effectLst>
            <a:softEdge rad="31750"/>
          </a:effectLst>
        </p:spPr>
      </p:pic>
      <p:pic>
        <p:nvPicPr>
          <p:cNvPr id="12" name="Рисунок 11" descr="27629603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60032" y="3501008"/>
            <a:ext cx="4283968" cy="321297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 descr="IMG_4570.JP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2977615"/>
            <a:ext cx="4956043" cy="371703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Рисунок 10" descr="54371683.jp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4449" y="137950"/>
            <a:ext cx="4388067" cy="329105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1750" name="Рисунок 4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24625" y="0"/>
            <a:ext cx="2619375" cy="261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15984" y="31716"/>
            <a:ext cx="4272512" cy="32043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5472" y="34388"/>
            <a:ext cx="4416528" cy="33123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27376" y="3138310"/>
            <a:ext cx="5304459" cy="35730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91984" y="3043192"/>
            <a:ext cx="5040560" cy="37804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Заголовок 1"/>
          <p:cNvSpPr>
            <a:spLocks noGrp="1"/>
          </p:cNvSpPr>
          <p:nvPr>
            <p:ph type="title"/>
          </p:nvPr>
        </p:nvSpPr>
        <p:spPr>
          <a:xfrm>
            <a:off x="517525" y="7938"/>
            <a:ext cx="8048625" cy="1279525"/>
          </a:xfrm>
        </p:spPr>
        <p:txBody>
          <a:bodyPr/>
          <a:lstStyle/>
          <a:p>
            <a:pPr eaLnBrk="1" hangingPunct="1"/>
            <a:r>
              <a:rPr lang="uk-UA" sz="2000"/>
              <a:t>Свою педагогічну діяльність спрямовую на формування мовної культури, розвиток творчого мислення та національної свідомості учнів. Прагну вдосконалювати професійну майстерність і надалі працювати над вихованням освіченої та свідомої особистості.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71484" y="1944216"/>
            <a:ext cx="7601032" cy="49137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33795" name="Групувати 37"/>
          <p:cNvGrpSpPr>
            <a:grpSpLocks/>
          </p:cNvGrpSpPr>
          <p:nvPr/>
        </p:nvGrpSpPr>
        <p:grpSpPr bwMode="auto">
          <a:xfrm>
            <a:off x="22225" y="11113"/>
            <a:ext cx="681038" cy="6815137"/>
            <a:chOff x="22437" y="11849"/>
            <a:chExt cx="680690" cy="6814128"/>
          </a:xfrm>
        </p:grpSpPr>
        <p:grpSp>
          <p:nvGrpSpPr>
            <p:cNvPr id="33819" name="Групувати 5"/>
            <p:cNvGrpSpPr>
              <a:grpSpLocks/>
            </p:cNvGrpSpPr>
            <p:nvPr/>
          </p:nvGrpSpPr>
          <p:grpSpPr bwMode="auto">
            <a:xfrm>
              <a:off x="24061" y="4488253"/>
              <a:ext cx="679066" cy="2337724"/>
              <a:chOff x="3697575" y="427487"/>
              <a:chExt cx="1748848" cy="6020513"/>
            </a:xfrm>
          </p:grpSpPr>
          <p:pic>
            <p:nvPicPr>
              <p:cNvPr id="33832" name="Рисунок 6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779910" y="971208"/>
                <a:ext cx="1584178" cy="178919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3833" name="Рисунок 7"/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735679" y="2760398"/>
                <a:ext cx="1710744" cy="136844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3834" name="Рисунок 8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 flipV="1">
                <a:off x="3779910" y="4149080"/>
                <a:ext cx="1584178" cy="178919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3835" name="Рисунок 9"/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V="1">
                <a:off x="3697575" y="427487"/>
                <a:ext cx="1748848" cy="9844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3836" name="Рисунок 10"/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97575" y="5463514"/>
                <a:ext cx="1748848" cy="9844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grpSp>
          <p:nvGrpSpPr>
            <p:cNvPr id="33820" name="Групувати 11"/>
            <p:cNvGrpSpPr>
              <a:grpSpLocks/>
            </p:cNvGrpSpPr>
            <p:nvPr/>
          </p:nvGrpSpPr>
          <p:grpSpPr bwMode="auto">
            <a:xfrm flipH="1">
              <a:off x="24061" y="2256091"/>
              <a:ext cx="679066" cy="2337724"/>
              <a:chOff x="3697575" y="427487"/>
              <a:chExt cx="1748848" cy="6020513"/>
            </a:xfrm>
          </p:grpSpPr>
          <p:pic>
            <p:nvPicPr>
              <p:cNvPr id="33827" name="Рисунок 12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779910" y="971208"/>
                <a:ext cx="1584178" cy="178919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3828" name="Рисунок 13"/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735679" y="2760398"/>
                <a:ext cx="1710744" cy="136844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3829" name="Рисунок 14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 flipV="1">
                <a:off x="3779910" y="4149080"/>
                <a:ext cx="1584178" cy="178919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3830" name="Рисунок 15"/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V="1">
                <a:off x="3697575" y="427487"/>
                <a:ext cx="1748848" cy="9844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3831" name="Рисунок 16"/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97575" y="5463514"/>
                <a:ext cx="1748848" cy="9844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grpSp>
          <p:nvGrpSpPr>
            <p:cNvPr id="33821" name="Групувати 31"/>
            <p:cNvGrpSpPr>
              <a:grpSpLocks/>
            </p:cNvGrpSpPr>
            <p:nvPr/>
          </p:nvGrpSpPr>
          <p:grpSpPr bwMode="auto">
            <a:xfrm flipH="1">
              <a:off x="22437" y="11849"/>
              <a:ext cx="679066" cy="2337724"/>
              <a:chOff x="3697575" y="427487"/>
              <a:chExt cx="1748848" cy="6020513"/>
            </a:xfrm>
          </p:grpSpPr>
          <p:pic>
            <p:nvPicPr>
              <p:cNvPr id="33822" name="Рисунок 32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779910" y="971208"/>
                <a:ext cx="1584178" cy="178919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3823" name="Рисунок 33"/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735679" y="2760398"/>
                <a:ext cx="1710744" cy="136844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3824" name="Рисунок 34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 flipV="1">
                <a:off x="3779910" y="4149080"/>
                <a:ext cx="1584178" cy="178919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3825" name="Рисунок 35"/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V="1">
                <a:off x="3697575" y="427487"/>
                <a:ext cx="1748848" cy="9844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3826" name="Рисунок 36"/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97575" y="5463514"/>
                <a:ext cx="1748848" cy="9844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  <p:grpSp>
        <p:nvGrpSpPr>
          <p:cNvPr id="33796" name="Групувати 38"/>
          <p:cNvGrpSpPr>
            <a:grpSpLocks/>
          </p:cNvGrpSpPr>
          <p:nvPr/>
        </p:nvGrpSpPr>
        <p:grpSpPr bwMode="auto">
          <a:xfrm>
            <a:off x="8455025" y="0"/>
            <a:ext cx="681038" cy="6813550"/>
            <a:chOff x="22437" y="11849"/>
            <a:chExt cx="680690" cy="6814128"/>
          </a:xfrm>
        </p:grpSpPr>
        <p:grpSp>
          <p:nvGrpSpPr>
            <p:cNvPr id="33801" name="Групувати 39"/>
            <p:cNvGrpSpPr>
              <a:grpSpLocks/>
            </p:cNvGrpSpPr>
            <p:nvPr/>
          </p:nvGrpSpPr>
          <p:grpSpPr bwMode="auto">
            <a:xfrm>
              <a:off x="24061" y="4488253"/>
              <a:ext cx="679066" cy="2337724"/>
              <a:chOff x="3697575" y="427487"/>
              <a:chExt cx="1748848" cy="6020513"/>
            </a:xfrm>
          </p:grpSpPr>
          <p:pic>
            <p:nvPicPr>
              <p:cNvPr id="33814" name="Рисунок 52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779910" y="971208"/>
                <a:ext cx="1584178" cy="178919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3815" name="Рисунок 53"/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735679" y="2760398"/>
                <a:ext cx="1710744" cy="136844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3816" name="Рисунок 54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 flipV="1">
                <a:off x="3779910" y="4149080"/>
                <a:ext cx="1584178" cy="178919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3817" name="Рисунок 55"/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V="1">
                <a:off x="3697575" y="427487"/>
                <a:ext cx="1748848" cy="9844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3818" name="Рисунок 56"/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97575" y="5463514"/>
                <a:ext cx="1748848" cy="9844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grpSp>
          <p:nvGrpSpPr>
            <p:cNvPr id="33802" name="Групувати 40"/>
            <p:cNvGrpSpPr>
              <a:grpSpLocks/>
            </p:cNvGrpSpPr>
            <p:nvPr/>
          </p:nvGrpSpPr>
          <p:grpSpPr bwMode="auto">
            <a:xfrm flipH="1">
              <a:off x="24061" y="2256091"/>
              <a:ext cx="679066" cy="2337724"/>
              <a:chOff x="3697575" y="427487"/>
              <a:chExt cx="1748848" cy="6020513"/>
            </a:xfrm>
          </p:grpSpPr>
          <p:pic>
            <p:nvPicPr>
              <p:cNvPr id="33809" name="Рисунок 47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779910" y="971208"/>
                <a:ext cx="1584178" cy="178919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3810" name="Рисунок 48"/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735679" y="2760398"/>
                <a:ext cx="1710744" cy="136844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3811" name="Рисунок 49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 flipV="1">
                <a:off x="3779910" y="4149080"/>
                <a:ext cx="1584178" cy="178919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3812" name="Рисунок 50"/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V="1">
                <a:off x="3697575" y="427487"/>
                <a:ext cx="1748848" cy="9844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3813" name="Рисунок 51"/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97575" y="5463514"/>
                <a:ext cx="1748848" cy="9844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grpSp>
          <p:nvGrpSpPr>
            <p:cNvPr id="33803" name="Групувати 41"/>
            <p:cNvGrpSpPr>
              <a:grpSpLocks/>
            </p:cNvGrpSpPr>
            <p:nvPr/>
          </p:nvGrpSpPr>
          <p:grpSpPr bwMode="auto">
            <a:xfrm flipH="1">
              <a:off x="22437" y="11849"/>
              <a:ext cx="679066" cy="2337724"/>
              <a:chOff x="3697575" y="427487"/>
              <a:chExt cx="1748848" cy="6020513"/>
            </a:xfrm>
          </p:grpSpPr>
          <p:pic>
            <p:nvPicPr>
              <p:cNvPr id="33804" name="Рисунок 42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779910" y="971208"/>
                <a:ext cx="1584178" cy="178919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3805" name="Рисунок 43"/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735679" y="2760398"/>
                <a:ext cx="1710744" cy="136844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3806" name="Рисунок 44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 flipV="1">
                <a:off x="3779910" y="4149080"/>
                <a:ext cx="1584178" cy="178919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3807" name="Рисунок 45"/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V="1">
                <a:off x="3697575" y="427487"/>
                <a:ext cx="1748848" cy="9844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3808" name="Рисунок 46"/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97575" y="5463514"/>
                <a:ext cx="1748848" cy="9844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  <p:grpSp>
        <p:nvGrpSpPr>
          <p:cNvPr id="33797" name="Групувати 57"/>
          <p:cNvGrpSpPr>
            <a:grpSpLocks/>
          </p:cNvGrpSpPr>
          <p:nvPr/>
        </p:nvGrpSpPr>
        <p:grpSpPr bwMode="auto">
          <a:xfrm>
            <a:off x="144463" y="1411288"/>
            <a:ext cx="8753475" cy="334962"/>
            <a:chOff x="1979713" y="724018"/>
            <a:chExt cx="5472607" cy="431130"/>
          </a:xfrm>
        </p:grpSpPr>
        <p:sp>
          <p:nvSpPr>
            <p:cNvPr id="59" name="Дорівнює 58"/>
            <p:cNvSpPr/>
            <p:nvPr/>
          </p:nvSpPr>
          <p:spPr>
            <a:xfrm>
              <a:off x="1979713" y="724018"/>
              <a:ext cx="2725386" cy="431130"/>
            </a:xfrm>
            <a:prstGeom prst="mathEqual">
              <a:avLst>
                <a:gd name="adj1" fmla="val 23520"/>
                <a:gd name="adj2" fmla="val 15295"/>
              </a:avLst>
            </a:prstGeom>
            <a:solidFill>
              <a:srgbClr val="1E753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uk-UA">
                <a:solidFill>
                  <a:schemeClr val="tx1"/>
                </a:solidFill>
              </a:endParaRPr>
            </a:p>
          </p:txBody>
        </p:sp>
        <p:sp>
          <p:nvSpPr>
            <p:cNvPr id="60" name="Дорівнює 59"/>
            <p:cNvSpPr/>
            <p:nvPr/>
          </p:nvSpPr>
          <p:spPr>
            <a:xfrm>
              <a:off x="4726934" y="724018"/>
              <a:ext cx="2725386" cy="431130"/>
            </a:xfrm>
            <a:prstGeom prst="mathEqual">
              <a:avLst>
                <a:gd name="adj1" fmla="val 23520"/>
                <a:gd name="adj2" fmla="val 15295"/>
              </a:avLst>
            </a:prstGeom>
            <a:solidFill>
              <a:srgbClr val="1E753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uk-UA">
                <a:solidFill>
                  <a:schemeClr val="tx1"/>
                </a:solidFill>
              </a:endParaRPr>
            </a:p>
          </p:txBody>
        </p:sp>
      </p:grpSp>
      <p:pic>
        <p:nvPicPr>
          <p:cNvPr id="33798" name="Рисунок 60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81475" y="1303338"/>
            <a:ext cx="677863" cy="541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009775" y="3965575"/>
            <a:ext cx="5832475" cy="2519363"/>
          </a:xfrm>
        </p:spPr>
        <p:txBody>
          <a:bodyPr/>
          <a:lstStyle/>
          <a:p>
            <a:pPr algn="l" eaLnBrk="1" hangingPunct="1">
              <a:lnSpc>
                <a:spcPct val="80000"/>
              </a:lnSpc>
            </a:pPr>
            <a:r>
              <a:rPr lang="ru-RU" sz="2200" b="1" i="1">
                <a:solidFill>
                  <a:schemeClr val="tx1"/>
                </a:solidFill>
              </a:rPr>
              <a:t>Освіта – вища </a:t>
            </a:r>
          </a:p>
          <a:p>
            <a:pPr algn="l" eaLnBrk="1" hangingPunct="1">
              <a:lnSpc>
                <a:spcPct val="80000"/>
              </a:lnSpc>
            </a:pPr>
            <a:r>
              <a:rPr lang="ru-RU" sz="2200" b="1" i="1">
                <a:solidFill>
                  <a:schemeClr val="tx1"/>
                </a:solidFill>
              </a:rPr>
              <a:t>ВНЗ – Волинський державний університет ім. Лесі Українки</a:t>
            </a:r>
          </a:p>
          <a:p>
            <a:pPr algn="l" eaLnBrk="1" hangingPunct="1">
              <a:lnSpc>
                <a:spcPct val="80000"/>
              </a:lnSpc>
            </a:pPr>
            <a:r>
              <a:rPr lang="ru-RU" sz="2200" b="1" i="1">
                <a:solidFill>
                  <a:schemeClr val="tx1"/>
                </a:solidFill>
              </a:rPr>
              <a:t>Спеціальність – викладач української мови і літератури та польської </a:t>
            </a:r>
          </a:p>
          <a:p>
            <a:pPr algn="l" eaLnBrk="1" hangingPunct="1">
              <a:lnSpc>
                <a:spcPct val="80000"/>
              </a:lnSpc>
            </a:pPr>
            <a:r>
              <a:rPr lang="ru-RU" sz="2200" b="1" i="1">
                <a:solidFill>
                  <a:schemeClr val="tx1"/>
                </a:solidFill>
              </a:rPr>
              <a:t>Кваліфікація – спеціаліст І категорії </a:t>
            </a:r>
          </a:p>
          <a:p>
            <a:pPr algn="l" eaLnBrk="1" hangingPunct="1">
              <a:lnSpc>
                <a:spcPct val="80000"/>
              </a:lnSpc>
            </a:pPr>
            <a:r>
              <a:rPr lang="ru-RU" sz="2200" b="1" i="1">
                <a:solidFill>
                  <a:schemeClr val="tx1"/>
                </a:solidFill>
              </a:rPr>
              <a:t>Місце роботи – Вільхівський ліцей Горохівської міської ради</a:t>
            </a:r>
          </a:p>
        </p:txBody>
      </p:sp>
      <p:sp>
        <p:nvSpPr>
          <p:cNvPr id="14" name="Заголовок 1"/>
          <p:cNvSpPr txBox="1">
            <a:spLocks/>
          </p:cNvSpPr>
          <p:nvPr/>
        </p:nvSpPr>
        <p:spPr>
          <a:xfrm>
            <a:off x="1822450" y="1771650"/>
            <a:ext cx="4032250" cy="1584325"/>
          </a:xfrm>
          <a:prstGeom prst="rect">
            <a:avLst/>
          </a:prstGeom>
        </p:spPr>
        <p:txBody>
          <a:bodyPr anchor="ctr">
            <a:normAutofit fontScale="925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uk-UA" sz="4400" b="1" i="1" dirty="0" err="1">
                <a:solidFill>
                  <a:srgbClr val="1E753B"/>
                </a:solidFill>
                <a:latin typeface="+mj-lt"/>
                <a:ea typeface="+mj-ea"/>
                <a:cs typeface="+mj-cs"/>
              </a:rPr>
              <a:t>Лащук</a:t>
            </a:r>
            <a:r>
              <a:rPr lang="uk-UA" sz="4400" b="1" i="1" dirty="0">
                <a:solidFill>
                  <a:srgbClr val="1E753B"/>
                </a:solidFill>
                <a:latin typeface="+mj-lt"/>
                <a:ea typeface="+mj-ea"/>
                <a:cs typeface="+mj-cs"/>
              </a:rPr>
              <a:t> Наталія Ярославівна</a:t>
            </a:r>
            <a:endParaRPr lang="ru-RU" sz="4400" b="1" i="1" dirty="0">
              <a:solidFill>
                <a:srgbClr val="1E753B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5" name="Прямокутник 4"/>
          <p:cNvSpPr/>
          <p:nvPr/>
        </p:nvSpPr>
        <p:spPr>
          <a:xfrm>
            <a:off x="-2570992" y="-642536"/>
            <a:ext cx="2280908" cy="7344816"/>
          </a:xfrm>
          <a:prstGeom prst="rect">
            <a:avLst/>
          </a:prstGeom>
          <a:solidFill>
            <a:srgbClr val="FAF2E9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uk-UA" dirty="0"/>
          </a:p>
        </p:txBody>
      </p:sp>
      <p:grpSp>
        <p:nvGrpSpPr>
          <p:cNvPr id="15366" name="Групувати 5"/>
          <p:cNvGrpSpPr>
            <a:grpSpLocks/>
          </p:cNvGrpSpPr>
          <p:nvPr/>
        </p:nvGrpSpPr>
        <p:grpSpPr bwMode="auto">
          <a:xfrm>
            <a:off x="0" y="-61913"/>
            <a:ext cx="2027238" cy="6980238"/>
            <a:chOff x="3697575" y="427487"/>
            <a:chExt cx="1748848" cy="6020513"/>
          </a:xfrm>
        </p:grpSpPr>
        <p:pic>
          <p:nvPicPr>
            <p:cNvPr id="15371" name="Рисунок 6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79910" y="971208"/>
              <a:ext cx="1584178" cy="17891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72" name="Рисунок 7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35679" y="2760398"/>
              <a:ext cx="1710744" cy="13684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73" name="Рисунок 8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flipH="1" flipV="1">
              <a:off x="3779910" y="4149080"/>
              <a:ext cx="1584178" cy="17891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74" name="Рисунок 14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3697575" y="427487"/>
              <a:ext cx="1748848" cy="9844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75" name="Рисунок 15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97575" y="5463514"/>
              <a:ext cx="1748848" cy="9844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5367" name="Групувати 28"/>
          <p:cNvGrpSpPr>
            <a:grpSpLocks/>
          </p:cNvGrpSpPr>
          <p:nvPr/>
        </p:nvGrpSpPr>
        <p:grpSpPr bwMode="auto">
          <a:xfrm>
            <a:off x="5332413" y="115888"/>
            <a:ext cx="3735387" cy="3752850"/>
            <a:chOff x="4650002" y="731059"/>
            <a:chExt cx="3735278" cy="3752893"/>
          </a:xfrm>
        </p:grpSpPr>
        <p:pic>
          <p:nvPicPr>
            <p:cNvPr id="15368" name="Рисунок 26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50002" y="731059"/>
              <a:ext cx="1428581" cy="14285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69" name="Рисунок 27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flipH="1" flipV="1">
              <a:off x="6956699" y="3055371"/>
              <a:ext cx="1428581" cy="14285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" name="Рисунок 12" descr="IMG_4494.JPG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93167" y="1270409"/>
              <a:ext cx="2659069" cy="2664296"/>
            </a:xfrm>
            <a:prstGeom prst="round2DiagRect">
              <a:avLst>
                <a:gd name="adj1" fmla="val 16667"/>
                <a:gd name="adj2" fmla="val 0"/>
              </a:avLst>
            </a:prstGeom>
            <a:ln w="88900" cap="sq">
              <a:solidFill>
                <a:srgbClr val="FFFFFF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Заголовок 1"/>
          <p:cNvSpPr>
            <a:spLocks noGrp="1"/>
          </p:cNvSpPr>
          <p:nvPr>
            <p:ph type="title"/>
          </p:nvPr>
        </p:nvSpPr>
        <p:spPr>
          <a:xfrm>
            <a:off x="1258888" y="52388"/>
            <a:ext cx="6900862" cy="857250"/>
          </a:xfrm>
        </p:spPr>
        <p:txBody>
          <a:bodyPr/>
          <a:lstStyle/>
          <a:p>
            <a:pPr eaLnBrk="1" hangingPunct="1"/>
            <a:r>
              <a:rPr lang="ru-RU" b="1"/>
              <a:t>Педагогічне кредо</a:t>
            </a:r>
          </a:p>
        </p:txBody>
      </p:sp>
      <p:sp>
        <p:nvSpPr>
          <p:cNvPr id="16386" name="Содержимое 26"/>
          <p:cNvSpPr>
            <a:spLocks noGrp="1"/>
          </p:cNvSpPr>
          <p:nvPr>
            <p:ph idx="1"/>
          </p:nvPr>
        </p:nvSpPr>
        <p:spPr>
          <a:xfrm>
            <a:off x="468313" y="1125538"/>
            <a:ext cx="8229600" cy="1655762"/>
          </a:xfrm>
        </p:spPr>
        <p:txBody>
          <a:bodyPr/>
          <a:lstStyle/>
          <a:p>
            <a:pPr eaLnBrk="1" hangingPunct="1"/>
            <a:r>
              <a:rPr lang="uk-UA"/>
              <a:t>Завдання вчителя – підвести учня до усвідомлення його задатків і сил та пробудити в ньому зацікавленість</a:t>
            </a:r>
          </a:p>
        </p:txBody>
      </p:sp>
      <p:sp>
        <p:nvSpPr>
          <p:cNvPr id="28" name="Заголовок 1"/>
          <p:cNvSpPr txBox="1">
            <a:spLocks/>
          </p:cNvSpPr>
          <p:nvPr/>
        </p:nvSpPr>
        <p:spPr>
          <a:xfrm>
            <a:off x="1258888" y="2781300"/>
            <a:ext cx="6900862" cy="85725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4400" b="1" dirty="0" err="1">
                <a:latin typeface="+mj-lt"/>
                <a:ea typeface="+mj-ea"/>
                <a:cs typeface="+mj-cs"/>
              </a:rPr>
              <a:t>Життєве</a:t>
            </a:r>
            <a:r>
              <a:rPr lang="ru-RU" sz="4400" b="1" dirty="0">
                <a:latin typeface="+mj-lt"/>
                <a:ea typeface="+mj-ea"/>
                <a:cs typeface="+mj-cs"/>
              </a:rPr>
              <a:t> кредо</a:t>
            </a:r>
          </a:p>
        </p:txBody>
      </p:sp>
      <p:sp>
        <p:nvSpPr>
          <p:cNvPr id="16388" name="Содержимое 26"/>
          <p:cNvSpPr txBox="1">
            <a:spLocks/>
          </p:cNvSpPr>
          <p:nvPr/>
        </p:nvSpPr>
        <p:spPr bwMode="auto">
          <a:xfrm>
            <a:off x="468313" y="3716338"/>
            <a:ext cx="8229600" cy="165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 typeface="Arial" charset="0"/>
              <a:buChar char="•"/>
            </a:pPr>
            <a:r>
              <a:rPr lang="uk-UA" sz="3200">
                <a:latin typeface="Calibri" pitchFamily="34" charset="0"/>
              </a:rPr>
              <a:t>Віддай людині крихітку себе, за це душа наповнюється світлом…</a:t>
            </a:r>
          </a:p>
          <a:p>
            <a:pPr marL="342900" indent="-342900">
              <a:spcBef>
                <a:spcPct val="20000"/>
              </a:spcBef>
            </a:pPr>
            <a:r>
              <a:rPr lang="uk-UA" sz="3200">
                <a:latin typeface="Calibri" pitchFamily="34" charset="0"/>
              </a:rPr>
              <a:t>						Ліна Костенко</a:t>
            </a:r>
          </a:p>
        </p:txBody>
      </p:sp>
      <p:pic>
        <p:nvPicPr>
          <p:cNvPr id="16389" name="Рисунок 29" descr="sun_PNG13410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64338" y="1557338"/>
            <a:ext cx="2379662" cy="2324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6390" name="Групувати 1"/>
          <p:cNvGrpSpPr>
            <a:grpSpLocks/>
          </p:cNvGrpSpPr>
          <p:nvPr/>
        </p:nvGrpSpPr>
        <p:grpSpPr bwMode="auto">
          <a:xfrm flipV="1">
            <a:off x="1516063" y="4468813"/>
            <a:ext cx="6134100" cy="3167062"/>
            <a:chOff x="1916601" y="263547"/>
            <a:chExt cx="4778516" cy="2466848"/>
          </a:xfrm>
        </p:grpSpPr>
        <p:pic>
          <p:nvPicPr>
            <p:cNvPr id="16399" name="Рисунок 2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10800000" flipH="1">
              <a:off x="1916601" y="273047"/>
              <a:ext cx="2457348" cy="24573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400" name="Рисунок 3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4237769" y="263547"/>
              <a:ext cx="2457348" cy="24573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6391" name="Групувати 7"/>
          <p:cNvGrpSpPr>
            <a:grpSpLocks/>
          </p:cNvGrpSpPr>
          <p:nvPr/>
        </p:nvGrpSpPr>
        <p:grpSpPr bwMode="auto">
          <a:xfrm>
            <a:off x="1979613" y="723900"/>
            <a:ext cx="5472112" cy="431800"/>
            <a:chOff x="1979712" y="724018"/>
            <a:chExt cx="5472608" cy="431130"/>
          </a:xfrm>
        </p:grpSpPr>
        <p:sp>
          <p:nvSpPr>
            <p:cNvPr id="5" name="Дорівнює 4"/>
            <p:cNvSpPr/>
            <p:nvPr/>
          </p:nvSpPr>
          <p:spPr>
            <a:xfrm>
              <a:off x="1979712" y="724018"/>
              <a:ext cx="2953018" cy="431130"/>
            </a:xfrm>
            <a:prstGeom prst="mathEqual">
              <a:avLst>
                <a:gd name="adj1" fmla="val 23520"/>
                <a:gd name="adj2" fmla="val 15295"/>
              </a:avLst>
            </a:prstGeom>
            <a:solidFill>
              <a:srgbClr val="1E753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uk-UA">
                <a:solidFill>
                  <a:schemeClr val="tx1"/>
                </a:solidFill>
              </a:endParaRPr>
            </a:p>
          </p:txBody>
        </p:sp>
        <p:sp>
          <p:nvSpPr>
            <p:cNvPr id="6" name="Дорівнює 5"/>
            <p:cNvSpPr/>
            <p:nvPr/>
          </p:nvSpPr>
          <p:spPr>
            <a:xfrm>
              <a:off x="4499302" y="724018"/>
              <a:ext cx="2953018" cy="431130"/>
            </a:xfrm>
            <a:prstGeom prst="mathEqual">
              <a:avLst>
                <a:gd name="adj1" fmla="val 23520"/>
                <a:gd name="adj2" fmla="val 15295"/>
              </a:avLst>
            </a:prstGeom>
            <a:solidFill>
              <a:srgbClr val="1E753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uk-UA">
                <a:solidFill>
                  <a:schemeClr val="tx1"/>
                </a:solidFill>
              </a:endParaRPr>
            </a:p>
          </p:txBody>
        </p:sp>
        <p:sp>
          <p:nvSpPr>
            <p:cNvPr id="7" name="Блок-схема: рішення 6"/>
            <p:cNvSpPr/>
            <p:nvPr/>
          </p:nvSpPr>
          <p:spPr>
            <a:xfrm>
              <a:off x="4591386" y="860331"/>
              <a:ext cx="234971" cy="156919"/>
            </a:xfrm>
            <a:prstGeom prst="flowChartDecision">
              <a:avLst/>
            </a:prstGeom>
            <a:solidFill>
              <a:srgbClr val="1E753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uk-UA"/>
            </a:p>
          </p:txBody>
        </p:sp>
      </p:grpSp>
      <p:grpSp>
        <p:nvGrpSpPr>
          <p:cNvPr id="16392" name="Групувати 8"/>
          <p:cNvGrpSpPr>
            <a:grpSpLocks/>
          </p:cNvGrpSpPr>
          <p:nvPr/>
        </p:nvGrpSpPr>
        <p:grpSpPr bwMode="auto">
          <a:xfrm>
            <a:off x="2536825" y="3448050"/>
            <a:ext cx="4344988" cy="342900"/>
            <a:chOff x="1979712" y="724018"/>
            <a:chExt cx="5472608" cy="431130"/>
          </a:xfrm>
        </p:grpSpPr>
        <p:sp>
          <p:nvSpPr>
            <p:cNvPr id="10" name="Дорівнює 9"/>
            <p:cNvSpPr/>
            <p:nvPr/>
          </p:nvSpPr>
          <p:spPr>
            <a:xfrm>
              <a:off x="1979712" y="724018"/>
              <a:ext cx="2953249" cy="431130"/>
            </a:xfrm>
            <a:prstGeom prst="mathEqual">
              <a:avLst>
                <a:gd name="adj1" fmla="val 23520"/>
                <a:gd name="adj2" fmla="val 15295"/>
              </a:avLst>
            </a:prstGeom>
            <a:solidFill>
              <a:srgbClr val="1E753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uk-UA">
                <a:solidFill>
                  <a:schemeClr val="tx1"/>
                </a:solidFill>
              </a:endParaRPr>
            </a:p>
          </p:txBody>
        </p:sp>
        <p:sp>
          <p:nvSpPr>
            <p:cNvPr id="11" name="Дорівнює 10"/>
            <p:cNvSpPr/>
            <p:nvPr/>
          </p:nvSpPr>
          <p:spPr>
            <a:xfrm>
              <a:off x="4499071" y="724018"/>
              <a:ext cx="2953249" cy="431130"/>
            </a:xfrm>
            <a:prstGeom prst="mathEqual">
              <a:avLst>
                <a:gd name="adj1" fmla="val 23520"/>
                <a:gd name="adj2" fmla="val 15295"/>
              </a:avLst>
            </a:prstGeom>
            <a:solidFill>
              <a:srgbClr val="1E753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uk-UA">
                <a:solidFill>
                  <a:schemeClr val="tx1"/>
                </a:solidFill>
              </a:endParaRPr>
            </a:p>
          </p:txBody>
        </p:sp>
        <p:sp>
          <p:nvSpPr>
            <p:cNvPr id="12" name="Блок-схема: рішення 11"/>
            <p:cNvSpPr/>
            <p:nvPr/>
          </p:nvSpPr>
          <p:spPr>
            <a:xfrm>
              <a:off x="4591047" y="859744"/>
              <a:ext cx="235940" cy="157682"/>
            </a:xfrm>
            <a:prstGeom prst="flowChartDecision">
              <a:avLst/>
            </a:prstGeom>
            <a:solidFill>
              <a:srgbClr val="1E753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uk-UA"/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Заголовок 1"/>
          <p:cNvSpPr>
            <a:spLocks noGrp="1"/>
          </p:cNvSpPr>
          <p:nvPr>
            <p:ph type="title"/>
          </p:nvPr>
        </p:nvSpPr>
        <p:spPr>
          <a:xfrm>
            <a:off x="-541338" y="1757363"/>
            <a:ext cx="9793288" cy="863600"/>
          </a:xfrm>
        </p:spPr>
        <p:txBody>
          <a:bodyPr/>
          <a:lstStyle/>
          <a:p>
            <a:pPr eaLnBrk="1" hangingPunct="1"/>
            <a:r>
              <a:rPr lang="ru-RU" sz="4000"/>
              <a:t>Працюю над проблемним питанням:</a:t>
            </a:r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>
          <a:xfrm>
            <a:off x="996950" y="2711450"/>
            <a:ext cx="7150100" cy="1655763"/>
          </a:xfrm>
        </p:spPr>
        <p:txBody>
          <a:bodyPr rtlCol="0">
            <a:normAutofit fontScale="92500" lnSpcReduction="20000"/>
          </a:bodyPr>
          <a:lstStyle/>
          <a:p>
            <a:pPr marL="0" indent="0" algn="ctr" eaLnBrk="1" fontAlgn="auto" hangingPunct="1">
              <a:spcAft>
                <a:spcPts val="0"/>
              </a:spcAft>
              <a:buFont typeface="Arial" charset="0"/>
              <a:buNone/>
              <a:defRPr/>
            </a:pPr>
            <a:r>
              <a:rPr lang="uk-UA" b="1" dirty="0"/>
              <a:t>«Формування мовної та читацької компетентності учнів через використання інноваційних технологій та креативних завдань»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uk-UA" dirty="0"/>
          </a:p>
        </p:txBody>
      </p:sp>
      <p:sp>
        <p:nvSpPr>
          <p:cNvPr id="17411" name="Содержимое 26"/>
          <p:cNvSpPr txBox="1">
            <a:spLocks/>
          </p:cNvSpPr>
          <p:nvPr/>
        </p:nvSpPr>
        <p:spPr bwMode="auto">
          <a:xfrm>
            <a:off x="735013" y="344488"/>
            <a:ext cx="8229600" cy="115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90000"/>
              </a:lnSpc>
            </a:pPr>
            <a:r>
              <a:rPr lang="uk-UA" sz="3000">
                <a:latin typeface="Calibri" pitchFamily="34" charset="0"/>
              </a:rPr>
              <a:t>					</a:t>
            </a:r>
            <a:r>
              <a:rPr lang="uk-UA" sz="1500" b="1" i="1">
                <a:latin typeface="Calibri" pitchFamily="34" charset="0"/>
              </a:rPr>
              <a:t>Мову знай й не забувай,</a:t>
            </a:r>
          </a:p>
          <a:p>
            <a:pPr>
              <a:lnSpc>
                <a:spcPct val="90000"/>
              </a:lnSpc>
            </a:pPr>
            <a:r>
              <a:rPr lang="uk-UA" sz="1500" b="1" i="1">
                <a:latin typeface="Calibri" pitchFamily="34" charset="0"/>
              </a:rPr>
              <a:t>					То є скарб в житті людини.</a:t>
            </a:r>
          </a:p>
          <a:p>
            <a:pPr>
              <a:lnSpc>
                <a:spcPct val="90000"/>
              </a:lnSpc>
            </a:pPr>
            <a:r>
              <a:rPr lang="uk-UA" sz="1500" b="1" i="1">
                <a:latin typeface="Calibri" pitchFamily="34" charset="0"/>
              </a:rPr>
              <a:t>					Ти твори і пам’ятай.</a:t>
            </a:r>
          </a:p>
          <a:p>
            <a:pPr>
              <a:lnSpc>
                <a:spcPct val="90000"/>
              </a:lnSpc>
            </a:pPr>
            <a:r>
              <a:rPr lang="uk-UA" sz="1500" b="1" i="1">
                <a:latin typeface="Calibri" pitchFamily="34" charset="0"/>
              </a:rPr>
              <a:t>					Передай цей скарб дитині</a:t>
            </a:r>
            <a:endParaRPr lang="uk-UA" sz="3000" b="1" i="1">
              <a:latin typeface="Calibri" pitchFamily="34" charset="0"/>
            </a:endParaRPr>
          </a:p>
        </p:txBody>
      </p:sp>
      <p:pic>
        <p:nvPicPr>
          <p:cNvPr id="17412" name="Рисунок 9" descr="44906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516688" y="3862388"/>
            <a:ext cx="24384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3" name="Рисунок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63" y="3627438"/>
            <a:ext cx="3230562" cy="3230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4" name="Рисунок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24625" y="6350"/>
            <a:ext cx="2619375" cy="261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5" name="Рисунок 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813" y="-1588"/>
            <a:ext cx="2057400" cy="2057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Заголовок 1"/>
          <p:cNvSpPr>
            <a:spLocks noGrp="1"/>
          </p:cNvSpPr>
          <p:nvPr>
            <p:ph type="title"/>
          </p:nvPr>
        </p:nvSpPr>
        <p:spPr>
          <a:xfrm>
            <a:off x="36513" y="33338"/>
            <a:ext cx="9144000" cy="1143000"/>
          </a:xfrm>
        </p:spPr>
        <p:txBody>
          <a:bodyPr/>
          <a:lstStyle/>
          <a:p>
            <a:pPr eaLnBrk="1" hangingPunct="1"/>
            <a:r>
              <a:rPr lang="ru-RU" sz="3500" b="1"/>
              <a:t>У своїй педагогічній діяльності використовую:</a:t>
            </a:r>
            <a:endParaRPr lang="uk-UA" sz="3500" b="1"/>
          </a:p>
        </p:txBody>
      </p:sp>
      <p:sp>
        <p:nvSpPr>
          <p:cNvPr id="18434" name="Місце для вмісту 2"/>
          <p:cNvSpPr>
            <a:spLocks noGrp="1"/>
          </p:cNvSpPr>
          <p:nvPr>
            <p:ph idx="1"/>
          </p:nvPr>
        </p:nvSpPr>
        <p:spPr>
          <a:xfrm>
            <a:off x="827088" y="1773238"/>
            <a:ext cx="8229600" cy="4525962"/>
          </a:xfrm>
        </p:spPr>
        <p:txBody>
          <a:bodyPr/>
          <a:lstStyle/>
          <a:p>
            <a:pPr marL="0" indent="0" eaLnBrk="1" hangingPunct="1">
              <a:buFont typeface="Arial" charset="0"/>
              <a:buNone/>
            </a:pPr>
            <a:r>
              <a:rPr lang="uk-UA"/>
              <a:t>компетентнісний підхід</a:t>
            </a:r>
          </a:p>
          <a:p>
            <a:pPr marL="0" indent="0" eaLnBrk="1" hangingPunct="1">
              <a:buFont typeface="Arial" charset="0"/>
              <a:buNone/>
            </a:pPr>
            <a:r>
              <a:rPr lang="uk-UA"/>
              <a:t>інтерактивні методи навчання</a:t>
            </a:r>
          </a:p>
          <a:p>
            <a:pPr marL="0" indent="0" eaLnBrk="1" hangingPunct="1">
              <a:buFont typeface="Arial" charset="0"/>
              <a:buNone/>
            </a:pPr>
            <a:r>
              <a:rPr lang="uk-UA"/>
              <a:t>технологію критичного мислення</a:t>
            </a:r>
          </a:p>
          <a:p>
            <a:pPr marL="0" indent="0" eaLnBrk="1" hangingPunct="1">
              <a:buFont typeface="Arial" charset="0"/>
              <a:buNone/>
            </a:pPr>
            <a:r>
              <a:rPr lang="uk-UA"/>
              <a:t>проєктну діяльність</a:t>
            </a:r>
          </a:p>
          <a:p>
            <a:pPr marL="0" indent="0" eaLnBrk="1" hangingPunct="1">
              <a:buFont typeface="Arial" charset="0"/>
              <a:buNone/>
            </a:pPr>
            <a:r>
              <a:rPr lang="uk-UA"/>
              <a:t>цифрові освітні ресурси</a:t>
            </a:r>
          </a:p>
        </p:txBody>
      </p:sp>
      <p:grpSp>
        <p:nvGrpSpPr>
          <p:cNvPr id="18435" name="Групувати 3"/>
          <p:cNvGrpSpPr>
            <a:grpSpLocks/>
          </p:cNvGrpSpPr>
          <p:nvPr/>
        </p:nvGrpSpPr>
        <p:grpSpPr bwMode="auto">
          <a:xfrm>
            <a:off x="0" y="1154113"/>
            <a:ext cx="9180513" cy="431800"/>
            <a:chOff x="1979713" y="724018"/>
            <a:chExt cx="5472607" cy="431130"/>
          </a:xfrm>
        </p:grpSpPr>
        <p:sp>
          <p:nvSpPr>
            <p:cNvPr id="5" name="Дорівнює 4"/>
            <p:cNvSpPr/>
            <p:nvPr/>
          </p:nvSpPr>
          <p:spPr>
            <a:xfrm>
              <a:off x="1979713" y="724018"/>
              <a:ext cx="2725421" cy="431130"/>
            </a:xfrm>
            <a:prstGeom prst="mathEqual">
              <a:avLst>
                <a:gd name="adj1" fmla="val 23520"/>
                <a:gd name="adj2" fmla="val 15295"/>
              </a:avLst>
            </a:prstGeom>
            <a:solidFill>
              <a:srgbClr val="1E753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uk-UA">
                <a:solidFill>
                  <a:schemeClr val="tx1"/>
                </a:solidFill>
              </a:endParaRPr>
            </a:p>
          </p:txBody>
        </p:sp>
        <p:sp>
          <p:nvSpPr>
            <p:cNvPr id="6" name="Дорівнює 5"/>
            <p:cNvSpPr/>
            <p:nvPr/>
          </p:nvSpPr>
          <p:spPr>
            <a:xfrm>
              <a:off x="4726899" y="724018"/>
              <a:ext cx="2725421" cy="431130"/>
            </a:xfrm>
            <a:prstGeom prst="mathEqual">
              <a:avLst>
                <a:gd name="adj1" fmla="val 23520"/>
                <a:gd name="adj2" fmla="val 15295"/>
              </a:avLst>
            </a:prstGeom>
            <a:solidFill>
              <a:srgbClr val="1E753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uk-UA">
                <a:solidFill>
                  <a:schemeClr val="tx1"/>
                </a:solidFill>
              </a:endParaRPr>
            </a:p>
          </p:txBody>
        </p:sp>
      </p:grpSp>
      <p:sp>
        <p:nvSpPr>
          <p:cNvPr id="8" name="Блок-схема: рішення 7"/>
          <p:cNvSpPr/>
          <p:nvPr/>
        </p:nvSpPr>
        <p:spPr>
          <a:xfrm>
            <a:off x="539750" y="2022475"/>
            <a:ext cx="234950" cy="157163"/>
          </a:xfrm>
          <a:prstGeom prst="flowChartDecision">
            <a:avLst/>
          </a:prstGeom>
          <a:solidFill>
            <a:srgbClr val="1E753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uk-UA"/>
          </a:p>
        </p:txBody>
      </p:sp>
      <p:sp>
        <p:nvSpPr>
          <p:cNvPr id="9" name="Блок-схема: рішення 8"/>
          <p:cNvSpPr/>
          <p:nvPr/>
        </p:nvSpPr>
        <p:spPr>
          <a:xfrm>
            <a:off x="539750" y="2595563"/>
            <a:ext cx="234950" cy="157162"/>
          </a:xfrm>
          <a:prstGeom prst="flowChartDecision">
            <a:avLst/>
          </a:prstGeom>
          <a:solidFill>
            <a:srgbClr val="1E753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uk-UA"/>
          </a:p>
        </p:txBody>
      </p:sp>
      <p:sp>
        <p:nvSpPr>
          <p:cNvPr id="10" name="Блок-схема: рішення 9"/>
          <p:cNvSpPr/>
          <p:nvPr/>
        </p:nvSpPr>
        <p:spPr>
          <a:xfrm>
            <a:off x="539750" y="3201988"/>
            <a:ext cx="234950" cy="157162"/>
          </a:xfrm>
          <a:prstGeom prst="flowChartDecision">
            <a:avLst/>
          </a:prstGeom>
          <a:solidFill>
            <a:srgbClr val="1E753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uk-UA"/>
          </a:p>
        </p:txBody>
      </p:sp>
      <p:sp>
        <p:nvSpPr>
          <p:cNvPr id="11" name="Блок-схема: рішення 10"/>
          <p:cNvSpPr/>
          <p:nvPr/>
        </p:nvSpPr>
        <p:spPr>
          <a:xfrm>
            <a:off x="539750" y="3775075"/>
            <a:ext cx="234950" cy="157163"/>
          </a:xfrm>
          <a:prstGeom prst="flowChartDecision">
            <a:avLst/>
          </a:prstGeom>
          <a:solidFill>
            <a:srgbClr val="1E753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uk-UA"/>
          </a:p>
        </p:txBody>
      </p:sp>
      <p:sp>
        <p:nvSpPr>
          <p:cNvPr id="12" name="Блок-схема: рішення 11"/>
          <p:cNvSpPr/>
          <p:nvPr/>
        </p:nvSpPr>
        <p:spPr>
          <a:xfrm>
            <a:off x="539750" y="4365625"/>
            <a:ext cx="234950" cy="157163"/>
          </a:xfrm>
          <a:prstGeom prst="flowChartDecision">
            <a:avLst/>
          </a:prstGeom>
          <a:solidFill>
            <a:srgbClr val="1E753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uk-UA"/>
          </a:p>
        </p:txBody>
      </p:sp>
      <p:pic>
        <p:nvPicPr>
          <p:cNvPr id="18441" name="Рисунок 1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13213" y="960438"/>
            <a:ext cx="1023937" cy="81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2" name="Рисунок 1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27663" y="3070225"/>
            <a:ext cx="3752850" cy="3754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Звіт практичного психолога. Адаптація учнів 1 класу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369513" y="4682595"/>
            <a:ext cx="2687320" cy="20423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Заголовок 1"/>
          <p:cNvSpPr>
            <a:spLocks noGrp="1"/>
          </p:cNvSpPr>
          <p:nvPr>
            <p:ph type="title"/>
          </p:nvPr>
        </p:nvSpPr>
        <p:spPr>
          <a:xfrm>
            <a:off x="-323850" y="115888"/>
            <a:ext cx="9791700" cy="865187"/>
          </a:xfrm>
        </p:spPr>
        <p:txBody>
          <a:bodyPr/>
          <a:lstStyle/>
          <a:p>
            <a:pPr eaLnBrk="1" hangingPunct="1"/>
            <a:r>
              <a:rPr lang="ru-RU" b="1"/>
              <a:t>Працюю, впроваджуючи:</a:t>
            </a:r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>
          <a:xfrm>
            <a:off x="323850" y="1341438"/>
            <a:ext cx="8229600" cy="4391025"/>
          </a:xfrm>
        </p:spPr>
        <p:txBody>
          <a:bodyPr rtlCol="0">
            <a:normAutofit fontScale="70000" lnSpcReduction="20000"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uk-UA" b="1"/>
              <a:t>Робота в парах, групах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uk-UA" b="1"/>
              <a:t>Проблемне навчання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uk-UA" b="1"/>
              <a:t>Дискусія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uk-UA" b="1"/>
              <a:t>Рольова гра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uk-UA" b="1"/>
              <a:t>Коло Вена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uk-UA" b="1"/>
              <a:t>Портрет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uk-UA" b="1"/>
              <a:t>Асоціативний кущ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uk-UA" b="1"/>
              <a:t>Мозковий штурм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uk-UA" b="1"/>
              <a:t>Мовна дуель 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uk-UA" b="1"/>
              <a:t>Ти – редактор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uk-UA" b="1"/>
              <a:t>Мікрофон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uk-UA" b="1"/>
              <a:t>Створи тест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uk-UA" b="1"/>
              <a:t>Навчаючи вчуся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uk-UA"/>
          </a:p>
        </p:txBody>
      </p:sp>
      <p:pic>
        <p:nvPicPr>
          <p:cNvPr id="19459" name="Рисунок 6" descr="CoolClips_vc093826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03800" y="1773238"/>
            <a:ext cx="1604963" cy="1725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0" name="Рисунок 8" descr="kniga125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89563" y="2781300"/>
            <a:ext cx="3754437" cy="321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9461" name="Групувати 1"/>
          <p:cNvGrpSpPr>
            <a:grpSpLocks/>
          </p:cNvGrpSpPr>
          <p:nvPr/>
        </p:nvGrpSpPr>
        <p:grpSpPr bwMode="auto">
          <a:xfrm flipV="1">
            <a:off x="2135188" y="5016500"/>
            <a:ext cx="4873625" cy="2516188"/>
            <a:chOff x="1916601" y="263547"/>
            <a:chExt cx="4778516" cy="2466848"/>
          </a:xfrm>
        </p:grpSpPr>
        <p:pic>
          <p:nvPicPr>
            <p:cNvPr id="19466" name="Рисунок 2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10800000" flipH="1">
              <a:off x="1916601" y="273047"/>
              <a:ext cx="2457348" cy="24573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467" name="Рисунок 3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4237769" y="263547"/>
              <a:ext cx="2457348" cy="24573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9462" name="Групувати 4"/>
          <p:cNvGrpSpPr>
            <a:grpSpLocks/>
          </p:cNvGrpSpPr>
          <p:nvPr/>
        </p:nvGrpSpPr>
        <p:grpSpPr bwMode="auto">
          <a:xfrm>
            <a:off x="-87313" y="828675"/>
            <a:ext cx="9180513" cy="430213"/>
            <a:chOff x="1979713" y="724018"/>
            <a:chExt cx="5472607" cy="431130"/>
          </a:xfrm>
        </p:grpSpPr>
        <p:sp>
          <p:nvSpPr>
            <p:cNvPr id="6" name="Дорівнює 5"/>
            <p:cNvSpPr/>
            <p:nvPr/>
          </p:nvSpPr>
          <p:spPr>
            <a:xfrm>
              <a:off x="1979713" y="724018"/>
              <a:ext cx="2725421" cy="431130"/>
            </a:xfrm>
            <a:prstGeom prst="mathEqual">
              <a:avLst>
                <a:gd name="adj1" fmla="val 23520"/>
                <a:gd name="adj2" fmla="val 15295"/>
              </a:avLst>
            </a:prstGeom>
            <a:solidFill>
              <a:srgbClr val="1E753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uk-UA">
                <a:solidFill>
                  <a:schemeClr val="tx1"/>
                </a:solidFill>
              </a:endParaRPr>
            </a:p>
          </p:txBody>
        </p:sp>
        <p:sp>
          <p:nvSpPr>
            <p:cNvPr id="7" name="Дорівнює 6"/>
            <p:cNvSpPr/>
            <p:nvPr/>
          </p:nvSpPr>
          <p:spPr>
            <a:xfrm>
              <a:off x="4726899" y="724018"/>
              <a:ext cx="2725421" cy="431130"/>
            </a:xfrm>
            <a:prstGeom prst="mathEqual">
              <a:avLst>
                <a:gd name="adj1" fmla="val 23520"/>
                <a:gd name="adj2" fmla="val 15295"/>
              </a:avLst>
            </a:prstGeom>
            <a:solidFill>
              <a:srgbClr val="1E753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uk-UA">
                <a:solidFill>
                  <a:schemeClr val="tx1"/>
                </a:solidFill>
              </a:endParaRPr>
            </a:p>
          </p:txBody>
        </p:sp>
      </p:grpSp>
      <p:pic>
        <p:nvPicPr>
          <p:cNvPr id="19463" name="Рисунок 8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35400" y="828675"/>
            <a:ext cx="1333500" cy="74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Заголовок 1"/>
          <p:cNvSpPr>
            <a:spLocks noGrp="1"/>
          </p:cNvSpPr>
          <p:nvPr>
            <p:ph type="title"/>
          </p:nvPr>
        </p:nvSpPr>
        <p:spPr>
          <a:xfrm>
            <a:off x="-193675" y="133350"/>
            <a:ext cx="4789488" cy="863600"/>
          </a:xfrm>
        </p:spPr>
        <p:txBody>
          <a:bodyPr/>
          <a:lstStyle/>
          <a:p>
            <a:pPr eaLnBrk="1" hangingPunct="1"/>
            <a:r>
              <a:rPr lang="ru-RU" sz="4800" b="1"/>
              <a:t>Робота в групах</a:t>
            </a:r>
          </a:p>
        </p:txBody>
      </p:sp>
      <p:pic>
        <p:nvPicPr>
          <p:cNvPr id="6" name="Содержимое 5" descr="IMG-3088b8baa87afe0c0c134cb04e4aa473-V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7470" y="146795"/>
            <a:ext cx="4320480" cy="324036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 descr="IMG-2d14e7e1a6d73008da93f09b74b72010-V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753" y="2612083"/>
            <a:ext cx="4836029" cy="362702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20484" name="Рисунок 7" descr="урок-png-6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24525" y="3357563"/>
            <a:ext cx="3105150" cy="2536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5" name="Рисунок 2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0863" y="738188"/>
            <a:ext cx="3276600" cy="245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0486" name="Групувати 3"/>
          <p:cNvGrpSpPr>
            <a:grpSpLocks/>
          </p:cNvGrpSpPr>
          <p:nvPr/>
        </p:nvGrpSpPr>
        <p:grpSpPr bwMode="auto">
          <a:xfrm>
            <a:off x="20638" y="898525"/>
            <a:ext cx="4344987" cy="341313"/>
            <a:chOff x="1979712" y="724018"/>
            <a:chExt cx="5472608" cy="431130"/>
          </a:xfrm>
        </p:grpSpPr>
        <p:sp>
          <p:nvSpPr>
            <p:cNvPr id="5" name="Дорівнює 4"/>
            <p:cNvSpPr/>
            <p:nvPr/>
          </p:nvSpPr>
          <p:spPr>
            <a:xfrm>
              <a:off x="1979712" y="724018"/>
              <a:ext cx="2953249" cy="431130"/>
            </a:xfrm>
            <a:prstGeom prst="mathEqual">
              <a:avLst>
                <a:gd name="adj1" fmla="val 23520"/>
                <a:gd name="adj2" fmla="val 15295"/>
              </a:avLst>
            </a:prstGeom>
            <a:solidFill>
              <a:srgbClr val="1E753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uk-UA">
                <a:solidFill>
                  <a:schemeClr val="tx1"/>
                </a:solidFill>
              </a:endParaRPr>
            </a:p>
          </p:txBody>
        </p:sp>
        <p:sp>
          <p:nvSpPr>
            <p:cNvPr id="8" name="Дорівнює 7"/>
            <p:cNvSpPr/>
            <p:nvPr/>
          </p:nvSpPr>
          <p:spPr>
            <a:xfrm>
              <a:off x="4499071" y="724018"/>
              <a:ext cx="2953249" cy="431130"/>
            </a:xfrm>
            <a:prstGeom prst="mathEqual">
              <a:avLst>
                <a:gd name="adj1" fmla="val 23520"/>
                <a:gd name="adj2" fmla="val 15295"/>
              </a:avLst>
            </a:prstGeom>
            <a:solidFill>
              <a:srgbClr val="1E753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uk-UA" dirty="0">
                <a:solidFill>
                  <a:schemeClr val="tx1"/>
                </a:solidFill>
              </a:endParaRPr>
            </a:p>
          </p:txBody>
        </p:sp>
        <p:sp>
          <p:nvSpPr>
            <p:cNvPr id="9" name="Блок-схема: рішення 8"/>
            <p:cNvSpPr/>
            <p:nvPr/>
          </p:nvSpPr>
          <p:spPr>
            <a:xfrm>
              <a:off x="4591048" y="860375"/>
              <a:ext cx="235940" cy="156410"/>
            </a:xfrm>
            <a:prstGeom prst="flowChartDecision">
              <a:avLst/>
            </a:prstGeom>
            <a:solidFill>
              <a:srgbClr val="1E753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uk-UA"/>
            </a:p>
          </p:txBody>
        </p:sp>
      </p:grpSp>
      <p:sp>
        <p:nvSpPr>
          <p:cNvPr id="20491" name="Rectangle 11"/>
          <p:cNvSpPr>
            <a:spLocks noChangeArrowheads="1"/>
          </p:cNvSpPr>
          <p:nvPr/>
        </p:nvSpPr>
        <p:spPr bwMode="auto">
          <a:xfrm rot="-391692">
            <a:off x="1619250" y="6308725"/>
            <a:ext cx="187166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uk-UA" sz="1400"/>
              <a:t>проєктна діяльність</a:t>
            </a:r>
          </a:p>
        </p:txBody>
      </p:sp>
      <p:sp>
        <p:nvSpPr>
          <p:cNvPr id="20492" name="Rectangle 12"/>
          <p:cNvSpPr>
            <a:spLocks noChangeArrowheads="1"/>
          </p:cNvSpPr>
          <p:nvPr/>
        </p:nvSpPr>
        <p:spPr bwMode="auto">
          <a:xfrm>
            <a:off x="4932363" y="3429000"/>
            <a:ext cx="2098675" cy="311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  <a:spcBef>
                <a:spcPct val="20000"/>
              </a:spcBef>
              <a:buFont typeface="Arial" charset="0"/>
              <a:buChar char="•"/>
            </a:pPr>
            <a:r>
              <a:rPr lang="uk-UA" b="1"/>
              <a:t>Робота в групах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 descr="IMG-71e49b07016f04b08d2c5abe9bda4250-V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8032" y="1340768"/>
            <a:ext cx="4139952" cy="310496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1506" name="Заголовок 1"/>
          <p:cNvSpPr>
            <a:spLocks noGrp="1"/>
          </p:cNvSpPr>
          <p:nvPr>
            <p:ph type="title"/>
          </p:nvPr>
        </p:nvSpPr>
        <p:spPr>
          <a:xfrm>
            <a:off x="-257175" y="30163"/>
            <a:ext cx="9791700" cy="865187"/>
          </a:xfrm>
        </p:spPr>
        <p:txBody>
          <a:bodyPr/>
          <a:lstStyle/>
          <a:p>
            <a:pPr eaLnBrk="1" hangingPunct="1"/>
            <a:r>
              <a:rPr lang="ru-RU" b="1"/>
              <a:t>Проблемне навчання</a:t>
            </a:r>
          </a:p>
        </p:txBody>
      </p:sp>
      <p:pic>
        <p:nvPicPr>
          <p:cNvPr id="9" name="Рисунок 8" descr="IMG-eaac24efe45a8093aabadcc7eaa5cee9-V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27984" y="2276872"/>
            <a:ext cx="4608512" cy="3456384"/>
          </a:xfrm>
          <a:prstGeom prst="snip2DiagRect">
            <a:avLst>
              <a:gd name="adj1" fmla="val 0"/>
              <a:gd name="adj2" fmla="val 16667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21508" name="Групувати 1"/>
          <p:cNvGrpSpPr>
            <a:grpSpLocks/>
          </p:cNvGrpSpPr>
          <p:nvPr/>
        </p:nvGrpSpPr>
        <p:grpSpPr bwMode="auto">
          <a:xfrm>
            <a:off x="2470150" y="782638"/>
            <a:ext cx="4346575" cy="342900"/>
            <a:chOff x="1979712" y="724018"/>
            <a:chExt cx="5472608" cy="431130"/>
          </a:xfrm>
        </p:grpSpPr>
        <p:sp>
          <p:nvSpPr>
            <p:cNvPr id="3" name="Дорівнює 2"/>
            <p:cNvSpPr/>
            <p:nvPr/>
          </p:nvSpPr>
          <p:spPr>
            <a:xfrm>
              <a:off x="1979712" y="724018"/>
              <a:ext cx="2952171" cy="431130"/>
            </a:xfrm>
            <a:prstGeom prst="mathEqual">
              <a:avLst>
                <a:gd name="adj1" fmla="val 23520"/>
                <a:gd name="adj2" fmla="val 15295"/>
              </a:avLst>
            </a:prstGeom>
            <a:solidFill>
              <a:srgbClr val="1E753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uk-UA">
                <a:solidFill>
                  <a:schemeClr val="tx1"/>
                </a:solidFill>
              </a:endParaRPr>
            </a:p>
          </p:txBody>
        </p:sp>
        <p:sp>
          <p:nvSpPr>
            <p:cNvPr id="4" name="Дорівнює 3"/>
            <p:cNvSpPr/>
            <p:nvPr/>
          </p:nvSpPr>
          <p:spPr>
            <a:xfrm>
              <a:off x="4500150" y="724018"/>
              <a:ext cx="2952170" cy="431130"/>
            </a:xfrm>
            <a:prstGeom prst="mathEqual">
              <a:avLst>
                <a:gd name="adj1" fmla="val 23520"/>
                <a:gd name="adj2" fmla="val 15295"/>
              </a:avLst>
            </a:prstGeom>
            <a:solidFill>
              <a:srgbClr val="1E753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uk-UA" dirty="0">
                <a:solidFill>
                  <a:schemeClr val="tx1"/>
                </a:solidFill>
              </a:endParaRPr>
            </a:p>
          </p:txBody>
        </p:sp>
        <p:sp>
          <p:nvSpPr>
            <p:cNvPr id="5" name="Блок-схема: рішення 4"/>
            <p:cNvSpPr/>
            <p:nvPr/>
          </p:nvSpPr>
          <p:spPr>
            <a:xfrm>
              <a:off x="4592093" y="859744"/>
              <a:ext cx="233854" cy="157681"/>
            </a:xfrm>
            <a:prstGeom prst="flowChartDecision">
              <a:avLst/>
            </a:prstGeom>
            <a:solidFill>
              <a:srgbClr val="1E753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uk-UA"/>
            </a:p>
          </p:txBody>
        </p:sp>
      </p:grpSp>
      <p:pic>
        <p:nvPicPr>
          <p:cNvPr id="21509" name="Рисунок 5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2238" y="4702175"/>
            <a:ext cx="2060575" cy="206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1510" name="Групувати 12"/>
          <p:cNvGrpSpPr>
            <a:grpSpLocks/>
          </p:cNvGrpSpPr>
          <p:nvPr/>
        </p:nvGrpSpPr>
        <p:grpSpPr bwMode="auto">
          <a:xfrm>
            <a:off x="1811338" y="5826125"/>
            <a:ext cx="7326312" cy="1177925"/>
            <a:chOff x="2182815" y="5507234"/>
            <a:chExt cx="8188960" cy="1624505"/>
          </a:xfrm>
        </p:grpSpPr>
        <p:pic>
          <p:nvPicPr>
            <p:cNvPr id="21512" name="Рисунок 7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82815" y="5516337"/>
              <a:ext cx="2856922" cy="16070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1513" name="Рисунок 9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4848834" y="5524721"/>
              <a:ext cx="2856922" cy="16070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1514" name="Рисунок 11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14853" y="5507234"/>
              <a:ext cx="2856922" cy="16070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21511" name="Рисунок 13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81813" y="30163"/>
            <a:ext cx="2255837" cy="2257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Заголовок 1"/>
          <p:cNvSpPr>
            <a:spLocks noGrp="1"/>
          </p:cNvSpPr>
          <p:nvPr>
            <p:ph type="title"/>
          </p:nvPr>
        </p:nvSpPr>
        <p:spPr>
          <a:xfrm>
            <a:off x="0" y="-7938"/>
            <a:ext cx="9144000" cy="720726"/>
          </a:xfrm>
        </p:spPr>
        <p:txBody>
          <a:bodyPr/>
          <a:lstStyle/>
          <a:p>
            <a:pPr eaLnBrk="1" hangingPunct="1"/>
            <a:r>
              <a:rPr lang="ru-RU" sz="3600" b="1"/>
              <a:t>ІКТ на уроках української мови та літератури</a:t>
            </a:r>
          </a:p>
        </p:txBody>
      </p:sp>
      <p:pic>
        <p:nvPicPr>
          <p:cNvPr id="8" name="Рисунок 7" descr="IMG-a95a3b818be890ef1764703310e2205d-V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0916" y="2996952"/>
            <a:ext cx="4644008" cy="348300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7" name="Рисунок 6" descr="IMG-9f48bee03768e7cdb1b5f875107324b8-V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382421">
            <a:off x="4528962" y="1280203"/>
            <a:ext cx="4354772" cy="292142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 descr="IMG-1affc0353f001f6798b6be40a14bab31-V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78294">
            <a:off x="240711" y="1361487"/>
            <a:ext cx="3648406" cy="273630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23557" name="Групувати 2"/>
          <p:cNvGrpSpPr>
            <a:grpSpLocks/>
          </p:cNvGrpSpPr>
          <p:nvPr/>
        </p:nvGrpSpPr>
        <p:grpSpPr bwMode="auto">
          <a:xfrm>
            <a:off x="-46038" y="782638"/>
            <a:ext cx="9180513" cy="279400"/>
            <a:chOff x="1979713" y="724018"/>
            <a:chExt cx="5472607" cy="431130"/>
          </a:xfrm>
        </p:grpSpPr>
        <p:sp>
          <p:nvSpPr>
            <p:cNvPr id="4" name="Дорівнює 3"/>
            <p:cNvSpPr/>
            <p:nvPr/>
          </p:nvSpPr>
          <p:spPr>
            <a:xfrm>
              <a:off x="1979713" y="724018"/>
              <a:ext cx="2725421" cy="431130"/>
            </a:xfrm>
            <a:prstGeom prst="mathEqual">
              <a:avLst>
                <a:gd name="adj1" fmla="val 23520"/>
                <a:gd name="adj2" fmla="val 15295"/>
              </a:avLst>
            </a:prstGeom>
            <a:solidFill>
              <a:srgbClr val="1E753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uk-UA">
                <a:solidFill>
                  <a:schemeClr val="tx1"/>
                </a:solidFill>
              </a:endParaRPr>
            </a:p>
          </p:txBody>
        </p:sp>
        <p:sp>
          <p:nvSpPr>
            <p:cNvPr id="5" name="Дорівнює 4"/>
            <p:cNvSpPr/>
            <p:nvPr/>
          </p:nvSpPr>
          <p:spPr>
            <a:xfrm>
              <a:off x="4726899" y="724018"/>
              <a:ext cx="2725421" cy="431130"/>
            </a:xfrm>
            <a:prstGeom prst="mathEqual">
              <a:avLst>
                <a:gd name="adj1" fmla="val 23520"/>
                <a:gd name="adj2" fmla="val 15295"/>
              </a:avLst>
            </a:prstGeom>
            <a:solidFill>
              <a:srgbClr val="1E753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uk-UA">
                <a:solidFill>
                  <a:schemeClr val="tx1"/>
                </a:solidFill>
              </a:endParaRPr>
            </a:p>
          </p:txBody>
        </p:sp>
      </p:grpSp>
      <p:pic>
        <p:nvPicPr>
          <p:cNvPr id="23558" name="Рисунок 5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51313" y="608013"/>
            <a:ext cx="784225" cy="627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9" name="Рисунок 8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04025" y="4527550"/>
            <a:ext cx="2330450" cy="233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івв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Офіс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518</TotalTime>
  <Words>459</Words>
  <Application>Microsoft Office PowerPoint</Application>
  <PresentationFormat>Екран (4:3)</PresentationFormat>
  <Paragraphs>66</Paragraphs>
  <Slides>19</Slides>
  <Notes>1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19</vt:i4>
      </vt:variant>
    </vt:vector>
  </HeadingPairs>
  <TitlesOfParts>
    <vt:vector size="23" baseType="lpstr">
      <vt:lpstr>Aptos</vt:lpstr>
      <vt:lpstr>Arial</vt:lpstr>
      <vt:lpstr>Calibri</vt:lpstr>
      <vt:lpstr>івв</vt:lpstr>
      <vt:lpstr>ПОРТФОЛІО</vt:lpstr>
      <vt:lpstr>Презентація PowerPoint</vt:lpstr>
      <vt:lpstr>Педагогічне кредо</vt:lpstr>
      <vt:lpstr>Працюю над проблемним питанням:</vt:lpstr>
      <vt:lpstr>У своїй педагогічній діяльності використовую:</vt:lpstr>
      <vt:lpstr>Працюю, впроваджуючи:</vt:lpstr>
      <vt:lpstr>Робота в групах</vt:lpstr>
      <vt:lpstr>Проблемне навчання</vt:lpstr>
      <vt:lpstr>ІКТ на уроках української мови та літератури</vt:lpstr>
      <vt:lpstr>Творчі проєкти</vt:lpstr>
      <vt:lpstr>Робота з обдарованими учнями</vt:lpstr>
      <vt:lpstr>Презентація PowerPoint</vt:lpstr>
      <vt:lpstr>Підвищення кваліфікації</vt:lpstr>
      <vt:lpstr>Досягнення та нагороди</vt:lpstr>
      <vt:lpstr>Досягнення та нагороди</vt:lpstr>
      <vt:lpstr>Виховна діяльність</vt:lpstr>
      <vt:lpstr>Презентація PowerPoint</vt:lpstr>
      <vt:lpstr>Презентація PowerPoint</vt:lpstr>
      <vt:lpstr>Свою педагогічну діяльність спрямовую на формування мовної культури, розвиток творчого мислення та національної свідомості учнів. Прагну вдосконалювати професійну майстерність і надалі працювати над вихованням освіченої та свідомої особистості.</vt:lpstr>
    </vt:vector>
  </TitlesOfParts>
  <Company>RePack by SPecialiST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Візитна картка</dc:title>
  <dc:creator>Bohdan</dc:creator>
  <cp:lastModifiedBy>1</cp:lastModifiedBy>
  <cp:revision>21</cp:revision>
  <dcterms:created xsi:type="dcterms:W3CDTF">2019-03-21T18:19:44Z</dcterms:created>
  <dcterms:modified xsi:type="dcterms:W3CDTF">2026-03-20T09:47:06Z</dcterms:modified>
</cp:coreProperties>
</file>