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456" r:id="rId3"/>
    <p:sldId id="536" r:id="rId4"/>
    <p:sldId id="537" r:id="rId5"/>
    <p:sldId id="632" r:id="rId6"/>
    <p:sldId id="615" r:id="rId7"/>
    <p:sldId id="619" r:id="rId8"/>
    <p:sldId id="631" r:id="rId9"/>
    <p:sldId id="490" r:id="rId10"/>
    <p:sldId id="545" r:id="rId11"/>
    <p:sldId id="548" r:id="rId12"/>
    <p:sldId id="576" r:id="rId13"/>
    <p:sldId id="547" r:id="rId14"/>
    <p:sldId id="575" r:id="rId15"/>
    <p:sldId id="617" r:id="rId16"/>
    <p:sldId id="562" r:id="rId17"/>
    <p:sldId id="580" r:id="rId18"/>
    <p:sldId id="596" r:id="rId19"/>
    <p:sldId id="291" r:id="rId20"/>
    <p:sldId id="260" r:id="rId21"/>
    <p:sldId id="620" r:id="rId22"/>
    <p:sldId id="621" r:id="rId23"/>
    <p:sldId id="622" r:id="rId24"/>
    <p:sldId id="623" r:id="rId25"/>
    <p:sldId id="624" r:id="rId26"/>
    <p:sldId id="625" r:id="rId27"/>
    <p:sldId id="626" r:id="rId28"/>
    <p:sldId id="628" r:id="rId29"/>
    <p:sldId id="627" r:id="rId30"/>
    <p:sldId id="629" r:id="rId31"/>
    <p:sldId id="630" r:id="rId32"/>
    <p:sldId id="633" r:id="rId33"/>
    <p:sldId id="613" r:id="rId34"/>
    <p:sldId id="578" r:id="rId35"/>
    <p:sldId id="579" r:id="rId36"/>
    <p:sldId id="611" r:id="rId37"/>
    <p:sldId id="274" r:id="rId38"/>
    <p:sldId id="51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246B-F494-4A7C-8097-4E685D11AF66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7E47-DE5C-43F1-8C3D-F2932D8E35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2B318-2F50-408C-A2B7-E3EE8B5BC54D}" type="slidenum">
              <a:t>34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2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2B318-2F50-408C-A2B7-E3EE8B5BC54D}" type="slidenum">
              <a:t>35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73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2B318-2F50-408C-A2B7-E3EE8B5BC54D}" type="slidenum">
              <a:t>36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80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57E47-DE5C-43F1-8C3D-F2932D8E35C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1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54D8B-E88C-4AFE-8136-138A85EE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6665A-4946-4A2B-955C-1E5E8954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D7C7F-004C-4C76-BDEC-838DBDFA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697F8-B563-4A88-AA59-515D4E49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BA073-D229-4A7A-8AB2-75F3D373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DAACE-A8CB-4205-A8CA-9281B0D8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800A56-78FB-4756-B385-6CBFB9725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A8450-D1E8-419F-8423-CB1D8D44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D5849-9ABD-484A-A84F-9DA4BBA6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400D0-8BA0-4268-9ABE-765F80D1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D47E2F-2196-4587-AEF0-00AAA4D19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DB61C0-0060-47D7-B566-B3574CC7B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3A2BB-275E-4AF0-ADF6-600AB3B4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C6E58-03FA-4D86-BFAC-EA5DA181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FC2F8-0967-4972-8B6A-367777D2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9C428-0223-4155-9146-B85DC29A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591C1-7429-4B24-A38D-468F86CB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E6FCB-9167-4B48-A75D-F20F0B57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08F03-A070-4368-B1A4-5609BCE2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17374-26D0-47F8-A73A-C24B74DB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C740A-63FC-4597-A532-EE065111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D0ED5-E408-4756-8F98-A8BE15D13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000AF-830D-4D16-847A-AB4DE70D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19DDB-B8D5-43C5-BA2D-BDCAC120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B49DC-05C3-405C-BC40-F778B94D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B6EF0-EFB5-4FF7-A0B0-619B7000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5D43A-60AF-4D16-A48D-BA249F0A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B8CABC-E875-48B6-8476-3DFC80CD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96BD76-69C0-435F-A1BC-F6ACBF5C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D2F3D1-2DD7-4353-B261-B8E5CB8E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436CB7-DD0C-4FFA-88D7-F2BCB0E2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33410-1775-493D-B621-1B5CD076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1F194-3BFD-4F46-8F47-2853476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0260F8-159C-4577-B5C9-295F0ADFA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24383A-2222-49C3-8849-0D03716E7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56BD29-E8A5-4ABF-8005-2B0321FAA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53F57F-54F3-4B73-809D-A6D2E5D5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0F4DF9-C0FA-4CFF-85DB-9D02F77F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BF53A5-A0FE-4451-8BEB-D7683A0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3DD8A-93AC-4BB2-B7E2-250B14FF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3EA5C-4E9C-494F-B09E-8A130BDE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61FF51-F841-43B8-94FB-2F2DDD14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D55665-D8D6-4EA7-ACC5-4A7AA401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A2BC8F-33C4-4BA3-8EE3-00D0C5A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62B2C-692E-4B5D-A7F8-E4B5BC6D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EF5792-B751-4B73-A4BC-C61AC227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46752-DB01-48FA-912D-D9F88FF8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63C9E-7BFF-4C15-BA6C-2371769D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6C30E-ABE7-498F-A939-A5BC4E117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01924C-AADD-4C34-ACA2-08446F27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64720-4333-4502-8979-C12BA34A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AA1BD6-3188-40AA-A41F-8E84D887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37D1B-0AD8-42D5-9D35-34969DF6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475391-490B-4A45-9C65-87F31822A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CEBD0-962B-4A1E-8994-1707EAB0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D599F-16DC-4640-B893-B18B9FF9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3DAC96-8109-4000-8228-A430EA5D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A62FE3-7D11-41B6-BED0-C6E8290F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BF441-0E2A-4BDD-8823-3ED90ECF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579757-2D27-4CF2-9898-56F3E30F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D9C4D-6EC0-4A2E-95F8-E30C80F0C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0B7A-BC20-442D-A9FA-00A5CE2106DF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9575D-AC88-4F16-823C-DE65DE527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3C6CB-4E47-42A8-BCA5-DC546D26B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2CA3-FCCB-4073-ACD0-DB5D4AA937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1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A1A1179A-E338-4E48-A19F-2831DBBEF05E}"/>
              </a:ext>
            </a:extLst>
          </p:cNvPr>
          <p:cNvSpPr txBox="1">
            <a:spLocks/>
          </p:cNvSpPr>
          <p:nvPr/>
        </p:nvSpPr>
        <p:spPr>
          <a:xfrm>
            <a:off x="3007488" y="1090523"/>
            <a:ext cx="6746867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Презентація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</a:b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педагогічного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досвіду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1AD6567B-BB2D-42B6-85C1-5DF33D7A3359}"/>
              </a:ext>
            </a:extLst>
          </p:cNvPr>
          <p:cNvSpPr txBox="1">
            <a:spLocks/>
          </p:cNvSpPr>
          <p:nvPr/>
        </p:nvSpPr>
        <p:spPr>
          <a:xfrm>
            <a:off x="2430736" y="2401116"/>
            <a:ext cx="7900370" cy="19770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вчителя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початкових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4000" b="1" i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класів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uk-UA" sz="4000" b="1" i="1" dirty="0">
                <a:ln w="660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Павлік Валентини Євгеніївни</a:t>
            </a:r>
          </a:p>
        </p:txBody>
      </p:sp>
    </p:spTree>
    <p:extLst>
      <p:ext uri="{BB962C8B-B14F-4D97-AF65-F5344CB8AC3E}">
        <p14:creationId xmlns:p14="http://schemas.microsoft.com/office/powerpoint/2010/main" val="10084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9C41-F0DF-3E81-5D75-41C4A773D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C0B77-1C60-2986-93CB-5719A9C7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06633"/>
            <a:ext cx="7886700" cy="6176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Актуальність теми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5B207-4D09-A38E-4E37-3582DD29D298}"/>
              </a:ext>
            </a:extLst>
          </p:cNvPr>
          <p:cNvSpPr txBox="1"/>
          <p:nvPr/>
        </p:nvSpPr>
        <p:spPr>
          <a:xfrm>
            <a:off x="1913553" y="924329"/>
            <a:ext cx="836489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Сучасна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освіта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потребує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нових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підходів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до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навчання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Інформаційні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технології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допомагають:підвищити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інтерес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учнів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до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навчання</a:t>
            </a:r>
            <a:endParaRPr lang="ru-RU" sz="26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зробити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уроки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більш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наочними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та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динамічнимирозвивати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самостійність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і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творчість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дітей</a:t>
            </a:r>
            <a:endParaRPr lang="ru-RU" sz="26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Використання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ІКТ є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важливою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умовою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формування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компетентного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учня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565" y="4617648"/>
            <a:ext cx="2934765" cy="19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4325-0052-9E74-1088-8DB473D8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81EA-2BFA-5B07-A10E-C1F63F8B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92" y="2288045"/>
            <a:ext cx="8425898" cy="7918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Завдання</a:t>
            </a:r>
            <a:endParaRPr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3DD4-4A56-EE5C-2672-B6A06741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64" y="3079915"/>
            <a:ext cx="8571333" cy="2442771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підвищити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мотивацію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до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навчання</a:t>
            </a:r>
            <a:endParaRPr lang="ru-RU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розвивати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мислення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та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творчі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здібності</a:t>
            </a:r>
            <a:endParaRPr lang="ru-RU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формувати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інформаційну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компетентність</a:t>
            </a:r>
            <a:endParaRPr lang="ru-RU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зробити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навчання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більш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цікавим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та </a:t>
            </a:r>
            <a:r>
              <a:rPr lang="ru-RU" sz="2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ефективним</a:t>
            </a:r>
            <a:r>
              <a:rPr lang="ru-RU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.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4449C5A0-FAF7-459A-AB4A-08A5F3C01F62}"/>
              </a:ext>
            </a:extLst>
          </p:cNvPr>
          <p:cNvSpPr txBox="1">
            <a:spLocks/>
          </p:cNvSpPr>
          <p:nvPr/>
        </p:nvSpPr>
        <p:spPr>
          <a:xfrm>
            <a:off x="1366629" y="309932"/>
            <a:ext cx="7886520" cy="697914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>
                <a:solidFill>
                  <a:schemeClr val="accent5">
                    <a:lumMod val="50000"/>
                  </a:schemeClr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Мета</a:t>
            </a:r>
            <a:endParaRPr lang="en-US" sz="3200" dirty="0">
              <a:solidFill>
                <a:schemeClr val="dk1"/>
              </a:solidFill>
              <a:effectLst>
                <a:glow rad="127080">
                  <a:srgbClr val="FFFFFF"/>
                </a:glow>
              </a:effectLst>
              <a:latin typeface="Calibri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4421BB5B-5EB4-49CF-AF10-7777AA0D1CDD}"/>
              </a:ext>
            </a:extLst>
          </p:cNvPr>
          <p:cNvSpPr txBox="1">
            <a:spLocks/>
          </p:cNvSpPr>
          <p:nvPr/>
        </p:nvSpPr>
        <p:spPr>
          <a:xfrm>
            <a:off x="1197429" y="1007846"/>
            <a:ext cx="8055720" cy="1403324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ru-RU" sz="2600" i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активізувати пізнавальну діяльність учнів через використання новітніх інформаційних технологій.</a:t>
            </a:r>
            <a:endParaRPr lang="ru-RU" sz="2600" i="1" dirty="0">
              <a:solidFill>
                <a:srgbClr val="002060"/>
              </a:solidFill>
              <a:effectLst>
                <a:glow rad="127080">
                  <a:srgbClr val="FFFFFF"/>
                </a:glow>
              </a:effectLst>
              <a:latin typeface="Sitka Subheading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4B3493-28C0-4089-B004-C8961D8D5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65437" y="4289776"/>
            <a:ext cx="2538814" cy="24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4325-0052-9E74-1088-8DB473D8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81EA-2BFA-5B07-A10E-C1F63F8B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051" y="206506"/>
            <a:ext cx="8425898" cy="79187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Що таке пізнавальна діяльність?</a:t>
            </a:r>
            <a:endParaRPr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3DD4-4A56-EE5C-2672-B6A06741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052" y="1316430"/>
            <a:ext cx="8571333" cy="2396589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Пізнавальна діяльність — це активна розумова діяльність учнів, спрямована на здобуття нових знань.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Вона </a:t>
            </a:r>
            <a:r>
              <a:rPr lang="uk-UA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включає:спостереженняаналіз</a:t>
            </a:r>
            <a:r>
              <a:rPr lang="uk-UA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і порівняння пошук інформації, розв'язання проблемних завдань.</a:t>
            </a:r>
            <a:endParaRPr lang="uk-UA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EA4A-69A6-6A42-A0E6-B0D7CE4D9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CF12-1072-E1FC-762D-0E188F2E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188" y="285179"/>
            <a:ext cx="6692443" cy="5628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Роль </a:t>
            </a:r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інформаційних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технологій</a:t>
            </a:r>
            <a:endParaRPr lang="ru-RU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CCD1056-F113-6033-E542-6EC0D053CEF7}"/>
              </a:ext>
            </a:extLst>
          </p:cNvPr>
          <p:cNvSpPr/>
          <p:nvPr/>
        </p:nvSpPr>
        <p:spPr>
          <a:xfrm>
            <a:off x="780286" y="867643"/>
            <a:ext cx="4193308" cy="1194867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зробити навчальний матеріал наочним</a:t>
            </a:r>
          </a:p>
        </p:txBody>
      </p:sp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7CCD1056-F113-6033-E542-6EC0D053CEF7}"/>
              </a:ext>
            </a:extLst>
          </p:cNvPr>
          <p:cNvSpPr/>
          <p:nvPr/>
        </p:nvSpPr>
        <p:spPr>
          <a:xfrm>
            <a:off x="4016165" y="3243652"/>
            <a:ext cx="4176490" cy="1175245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швидко отримувати інформацію</a:t>
            </a:r>
          </a:p>
        </p:txBody>
      </p:sp>
      <p:sp>
        <p:nvSpPr>
          <p:cNvPr id="8" name="Прямоугольник: скругленные углы 3">
            <a:extLst>
              <a:ext uri="{FF2B5EF4-FFF2-40B4-BE49-F238E27FC236}">
                <a16:creationId xmlns:a16="http://schemas.microsoft.com/office/drawing/2014/main" id="{7CCD1056-F113-6033-E542-6EC0D053CEF7}"/>
              </a:ext>
            </a:extLst>
          </p:cNvPr>
          <p:cNvSpPr/>
          <p:nvPr/>
        </p:nvSpPr>
        <p:spPr>
          <a:xfrm>
            <a:off x="2245192" y="2088994"/>
            <a:ext cx="4193308" cy="1161519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залучити</a:t>
            </a:r>
            <a:r>
              <a:rPr lang="ru-RU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учнів</a:t>
            </a:r>
            <a:r>
              <a:rPr lang="ru-RU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активної</a:t>
            </a:r>
            <a:r>
              <a:rPr lang="ru-RU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роботи</a:t>
            </a:r>
            <a:endParaRPr lang="ru-RU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sp>
        <p:nvSpPr>
          <p:cNvPr id="9" name="Прямоугольник: скругленные углы 3">
            <a:extLst>
              <a:ext uri="{FF2B5EF4-FFF2-40B4-BE49-F238E27FC236}">
                <a16:creationId xmlns:a16="http://schemas.microsoft.com/office/drawing/2014/main" id="{7CCD1056-F113-6033-E542-6EC0D053CEF7}"/>
              </a:ext>
            </a:extLst>
          </p:cNvPr>
          <p:cNvSpPr/>
          <p:nvPr/>
        </p:nvSpPr>
        <p:spPr>
          <a:xfrm>
            <a:off x="6182711" y="4418897"/>
            <a:ext cx="4193308" cy="1349474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розвивати цифрові навички.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4D4FA9-77C2-4101-9233-AB660F7C4E71}"/>
              </a:ext>
            </a:extLst>
          </p:cNvPr>
          <p:cNvSpPr/>
          <p:nvPr/>
        </p:nvSpPr>
        <p:spPr>
          <a:xfrm>
            <a:off x="4092756" y="5854760"/>
            <a:ext cx="775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Sitka Subheading" panose="02000505000000020004" pitchFamily="2" charset="0"/>
              </a:rPr>
              <a:t>ІКТ </a:t>
            </a:r>
            <a:r>
              <a:rPr lang="ru-RU" sz="2800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роблять</a:t>
            </a:r>
            <a:r>
              <a:rPr lang="ru-RU" sz="2800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навчання</a:t>
            </a:r>
            <a:r>
              <a:rPr lang="ru-RU" sz="2800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більш</a:t>
            </a:r>
            <a:r>
              <a:rPr lang="ru-RU" sz="2800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інтерактивним</a:t>
            </a:r>
            <a:r>
              <a:rPr lang="ru-RU" sz="2800" i="1" dirty="0">
                <a:solidFill>
                  <a:srgbClr val="002060"/>
                </a:solidFill>
                <a:latin typeface="Sitka Subheading" panose="02000505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2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uiExpand="1" build="allAtOnce" animBg="1"/>
      <p:bldP spid="8" grpId="0" uiExpand="1" build="allAtOnce" animBg="1"/>
      <p:bldP spid="9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150400" y="464680"/>
            <a:ext cx="7886520" cy="697914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Використання</a:t>
            </a:r>
            <a:r>
              <a:rPr lang="ru-RU" sz="32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ІКТ на уроках</a:t>
            </a:r>
            <a:endParaRPr lang="en-US" sz="3200" dirty="0">
              <a:solidFill>
                <a:schemeClr val="dk1"/>
              </a:solidFill>
              <a:effectLst>
                <a:glow rad="127080">
                  <a:srgbClr val="FFFFFF"/>
                </a:glow>
              </a:effectLst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576735" y="1005840"/>
            <a:ext cx="8055720" cy="484632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На уроках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можна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використовувати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мультимедійні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презентації</a:t>
            </a:r>
            <a:endParaRPr lang="ru-RU" sz="2600" i="1" dirty="0">
              <a:solidFill>
                <a:srgbClr val="002060"/>
              </a:solidFill>
              <a:effectLst>
                <a:glow rad="127080">
                  <a:srgbClr val="FFFFFF"/>
                </a:glow>
              </a:effectLst>
              <a:latin typeface="Sitka Subheading"/>
            </a:endParaRPr>
          </a:p>
          <a:p>
            <a:pPr marL="457200" indent="-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інтерактивні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вправи</a:t>
            </a:r>
            <a:endParaRPr lang="ru-RU" sz="2600" i="1" dirty="0">
              <a:solidFill>
                <a:srgbClr val="002060"/>
              </a:solidFill>
              <a:effectLst>
                <a:glow rad="127080">
                  <a:srgbClr val="FFFFFF"/>
                </a:glow>
              </a:effectLst>
              <a:latin typeface="Sitka Subheading"/>
            </a:endParaRPr>
          </a:p>
          <a:p>
            <a:pPr marL="457200" indent="-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навчальні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відео</a:t>
            </a:r>
            <a:endParaRPr lang="ru-RU" sz="2600" i="1" dirty="0">
              <a:solidFill>
                <a:srgbClr val="002060"/>
              </a:solidFill>
              <a:effectLst>
                <a:glow rad="127080">
                  <a:srgbClr val="FFFFFF"/>
                </a:glow>
              </a:effectLst>
              <a:latin typeface="Sitka Subheading"/>
            </a:endParaRPr>
          </a:p>
          <a:p>
            <a:pPr marL="457200" indent="-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онлайн-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вікторини</a:t>
            </a:r>
            <a:endParaRPr lang="ru-RU" sz="2600" i="1" dirty="0">
              <a:solidFill>
                <a:srgbClr val="002060"/>
              </a:solidFill>
              <a:effectLst>
                <a:glow rad="127080">
                  <a:srgbClr val="FFFFFF"/>
                </a:glow>
              </a:effectLst>
              <a:latin typeface="Sitka Subheading"/>
            </a:endParaRPr>
          </a:p>
          <a:p>
            <a:pPr marL="457200" indent="-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Онлайн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завдання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.</a:t>
            </a: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Це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сприяє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кращому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засвоєнню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матеріалу</a:t>
            </a:r>
            <a:r>
              <a:rPr lang="ru-RU" sz="2600" i="1" dirty="0">
                <a:solidFill>
                  <a:srgbClr val="002060"/>
                </a:solidFill>
                <a:effectLst>
                  <a:glow rad="127080">
                    <a:srgbClr val="FFFFFF"/>
                  </a:glow>
                </a:effectLst>
                <a:latin typeface="Sitka Subheading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80993" y="4155879"/>
            <a:ext cx="2538814" cy="24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4F000-BF0B-41B7-8BAD-0FC5316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itka Subheading" panose="02000505000000020004" pitchFamily="2" charset="0"/>
              </a:rPr>
              <a:t>Онлайн-</a:t>
            </a:r>
            <a:r>
              <a:rPr lang="ru-RU" b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ресурси</a:t>
            </a:r>
            <a:r>
              <a:rPr lang="ru-RU" b="1" dirty="0">
                <a:solidFill>
                  <a:srgbClr val="002060"/>
                </a:solidFill>
                <a:latin typeface="Sitka Subheading" panose="02000505000000020004" pitchFamily="2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навчання</a:t>
            </a:r>
            <a:br>
              <a:rPr lang="ru-RU" b="1" dirty="0">
                <a:solidFill>
                  <a:srgbClr val="002060"/>
                </a:solidFill>
                <a:latin typeface="Sitka Subheading" panose="02000505000000020004" pitchFamily="2" charset="0"/>
              </a:rPr>
            </a:br>
            <a:endParaRPr lang="ru-RU" b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25F17-09F6-4830-96D6-95A23E2C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384" y="1253331"/>
            <a:ext cx="8097416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Популярні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освітні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ресурси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інтерактивні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платформи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для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вправ</a:t>
            </a:r>
            <a:endParaRPr lang="ru-RU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навчальні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відео</a:t>
            </a:r>
            <a:endParaRPr lang="ru-RU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цифрові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тести та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вікторини</a:t>
            </a:r>
            <a:endParaRPr lang="ru-RU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віртуальні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подорожі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.</a:t>
            </a:r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  <a:p>
            <a:pPr marL="0" indent="0">
              <a:buNone/>
            </a:pP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Такі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ресурси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роблять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уроки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цікавими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 та </a:t>
            </a:r>
            <a:r>
              <a:rPr lang="ru-RU" i="1" dirty="0" err="1">
                <a:solidFill>
                  <a:srgbClr val="002060"/>
                </a:solidFill>
                <a:latin typeface="Sitka Subheading" panose="02000505000000020004" pitchFamily="2" charset="0"/>
              </a:rPr>
              <a:t>сучасними</a:t>
            </a:r>
            <a:r>
              <a:rPr lang="ru-RU" i="1" dirty="0">
                <a:solidFill>
                  <a:srgbClr val="002060"/>
                </a:solidFill>
                <a:latin typeface="Sitka Subheading" panose="02000505000000020004" pitchFamily="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4BEB0F-4B81-A557-CDD8-C42C9D40CED3}"/>
              </a:ext>
            </a:extLst>
          </p:cNvPr>
          <p:cNvSpPr txBox="1">
            <a:spLocks/>
          </p:cNvSpPr>
          <p:nvPr/>
        </p:nvSpPr>
        <p:spPr>
          <a:xfrm>
            <a:off x="1853773" y="1139635"/>
            <a:ext cx="6342434" cy="556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Переваги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використання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ІКТ</a:t>
            </a:r>
          </a:p>
          <a:p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Використання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інформаційних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технологій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:</a:t>
            </a:r>
          </a:p>
        </p:txBody>
      </p:sp>
      <p:sp>
        <p:nvSpPr>
          <p:cNvPr id="13" name="Блок-схема: знак завершення 12"/>
          <p:cNvSpPr/>
          <p:nvPr/>
        </p:nvSpPr>
        <p:spPr>
          <a:xfrm>
            <a:off x="3259648" y="1958110"/>
            <a:ext cx="5415654" cy="674255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підвищує мотивацію учнів</a:t>
            </a:r>
          </a:p>
        </p:txBody>
      </p:sp>
      <p:sp>
        <p:nvSpPr>
          <p:cNvPr id="14" name="Блок-схема: знак завершення 13"/>
          <p:cNvSpPr/>
          <p:nvPr/>
        </p:nvSpPr>
        <p:spPr>
          <a:xfrm>
            <a:off x="3259648" y="2835565"/>
            <a:ext cx="5415654" cy="674255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активізує пізнавальну діяльність</a:t>
            </a:r>
          </a:p>
        </p:txBody>
      </p:sp>
      <p:sp>
        <p:nvSpPr>
          <p:cNvPr id="15" name="Блок-схема: знак завершення 14"/>
          <p:cNvSpPr/>
          <p:nvPr/>
        </p:nvSpPr>
        <p:spPr>
          <a:xfrm>
            <a:off x="3259648" y="3713020"/>
            <a:ext cx="5415654" cy="674255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сприяє розвитку критичного мислення</a:t>
            </a:r>
          </a:p>
        </p:txBody>
      </p:sp>
      <p:sp>
        <p:nvSpPr>
          <p:cNvPr id="16" name="Блок-схема: знак завершення 15"/>
          <p:cNvSpPr/>
          <p:nvPr/>
        </p:nvSpPr>
        <p:spPr>
          <a:xfrm>
            <a:off x="3259648" y="4590475"/>
            <a:ext cx="5415654" cy="674255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забезпечує</a:t>
            </a: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індивідуальний</a:t>
            </a: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підхід</a:t>
            </a: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навчання</a:t>
            </a:r>
            <a:endParaRPr lang="uk-UA" sz="24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4325-0052-9E74-1088-8DB473D8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81EA-2BFA-5B07-A10E-C1F63F8B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051" y="206506"/>
            <a:ext cx="8425898" cy="7918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Результати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використання</a:t>
            </a:r>
            <a:endParaRPr lang="ru-RU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sp>
        <p:nvSpPr>
          <p:cNvPr id="9" name="Прямоугольник: скругленные углы 3">
            <a:extLst>
              <a:ext uri="{FF2B5EF4-FFF2-40B4-BE49-F238E27FC236}">
                <a16:creationId xmlns:a16="http://schemas.microsoft.com/office/drawing/2014/main" id="{7CCD1056-F113-6033-E542-6EC0D053CEF7}"/>
              </a:ext>
            </a:extLst>
          </p:cNvPr>
          <p:cNvSpPr/>
          <p:nvPr/>
        </p:nvSpPr>
        <p:spPr>
          <a:xfrm>
            <a:off x="1034909" y="1700066"/>
            <a:ext cx="3797315" cy="741740"/>
          </a:xfrm>
          <a:prstGeom prst="roundRect">
            <a:avLst>
              <a:gd name="adj" fmla="val 4809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  <a:cs typeface="Arial" panose="020B0604020202020204" pitchFamily="34" charset="0"/>
              </a:rPr>
              <a:t>1. </a:t>
            </a:r>
            <a:r>
              <a:rPr lang="uk-UA" altLang="uk-UA" sz="2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  <a:cs typeface="Arial" panose="020B0604020202020204" pitchFamily="34" charset="0"/>
              </a:rPr>
              <a:t>підвищує інтерес до навчання</a:t>
            </a:r>
            <a:endParaRPr lang="ru-RU" altLang="uk-UA" sz="2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4">
            <a:extLst>
              <a:ext uri="{FF2B5EF4-FFF2-40B4-BE49-F238E27FC236}">
                <a16:creationId xmlns:a16="http://schemas.microsoft.com/office/drawing/2014/main" id="{5292E537-200A-FC70-584A-B744EAFE9ECE}"/>
              </a:ext>
            </a:extLst>
          </p:cNvPr>
          <p:cNvSpPr/>
          <p:nvPr/>
        </p:nvSpPr>
        <p:spPr>
          <a:xfrm>
            <a:off x="6163229" y="1700066"/>
            <a:ext cx="3797315" cy="712149"/>
          </a:xfrm>
          <a:prstGeom prst="roundRect">
            <a:avLst>
              <a:gd name="adj" fmla="val 4809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  <a:cs typeface="Arial" panose="020B0604020202020204" pitchFamily="34" charset="0"/>
              </a:rPr>
              <a:t>2.</a:t>
            </a:r>
            <a:r>
              <a:rPr lang="uk-UA" altLang="uk-UA" sz="2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  <a:cs typeface="Arial" panose="020B0604020202020204" pitchFamily="34" charset="0"/>
              </a:rPr>
              <a:t> підвищується рівень самостійності</a:t>
            </a:r>
            <a:endParaRPr lang="ru-RU" altLang="uk-UA" sz="2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2CCF12-1072-E1FC-762D-0E188F2E4808}"/>
              </a:ext>
            </a:extLst>
          </p:cNvPr>
          <p:cNvSpPr txBox="1">
            <a:spLocks/>
          </p:cNvSpPr>
          <p:nvPr/>
        </p:nvSpPr>
        <p:spPr>
          <a:xfrm>
            <a:off x="2684598" y="938113"/>
            <a:ext cx="6667766" cy="69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uk-UA" sz="3200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  <a:cs typeface="Arial" panose="020B0604020202020204" pitchFamily="34" charset="0"/>
              </a:rPr>
              <a:t>Застосування новітніх технологій:</a:t>
            </a:r>
          </a:p>
        </p:txBody>
      </p:sp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id="{64FDAA1B-A35A-3604-CF79-1069ABE3083C}"/>
              </a:ext>
            </a:extLst>
          </p:cNvPr>
          <p:cNvSpPr/>
          <p:nvPr/>
        </p:nvSpPr>
        <p:spPr>
          <a:xfrm>
            <a:off x="3942543" y="2545069"/>
            <a:ext cx="3797315" cy="749415"/>
          </a:xfrm>
          <a:prstGeom prst="roundRect">
            <a:avLst>
              <a:gd name="adj" fmla="val 4809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  <a:cs typeface="Arial" panose="020B0604020202020204" pitchFamily="34" charset="0"/>
              </a:rPr>
              <a:t>3.</a:t>
            </a:r>
            <a:r>
              <a:rPr lang="uk-UA" altLang="uk-UA" sz="2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  <a:cs typeface="Arial" panose="020B0604020202020204" pitchFamily="34" charset="0"/>
              </a:rPr>
              <a:t> формується відповідальність</a:t>
            </a:r>
            <a:endParaRPr lang="ru-RU" altLang="uk-UA" sz="2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F34149DB-3653-489B-B9AA-9B6A7C3FC288}"/>
              </a:ext>
            </a:extLst>
          </p:cNvPr>
          <p:cNvSpPr/>
          <p:nvPr/>
        </p:nvSpPr>
        <p:spPr>
          <a:xfrm>
            <a:off x="1247428" y="3378990"/>
            <a:ext cx="3797315" cy="741560"/>
          </a:xfrm>
          <a:prstGeom prst="roundRect">
            <a:avLst>
              <a:gd name="adj" fmla="val 4809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4.</a:t>
            </a:r>
            <a:r>
              <a:rPr lang="ru-RU" sz="2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розвивається </a:t>
            </a:r>
            <a:r>
              <a:rPr lang="ru-RU" sz="2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комунікація</a:t>
            </a:r>
            <a:endParaRPr lang="ru-RU" sz="2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sp>
        <p:nvSpPr>
          <p:cNvPr id="14" name="Прямоугольник: скругленные углы 5">
            <a:extLst>
              <a:ext uri="{FF2B5EF4-FFF2-40B4-BE49-F238E27FC236}">
                <a16:creationId xmlns:a16="http://schemas.microsoft.com/office/drawing/2014/main" id="{F34149DB-3653-489B-B9AA-9B6A7C3FC288}"/>
              </a:ext>
            </a:extLst>
          </p:cNvPr>
          <p:cNvSpPr/>
          <p:nvPr/>
        </p:nvSpPr>
        <p:spPr>
          <a:xfrm>
            <a:off x="6260051" y="3397747"/>
            <a:ext cx="3775136" cy="718523"/>
          </a:xfrm>
          <a:prstGeom prst="roundRect">
            <a:avLst>
              <a:gd name="adj" fmla="val 4809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5. </a:t>
            </a:r>
            <a:r>
              <a:rPr lang="ru-RU" sz="2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покращуються</a:t>
            </a:r>
            <a:r>
              <a:rPr lang="ru-RU" sz="2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навчальні</a:t>
            </a:r>
            <a:r>
              <a:rPr lang="ru-RU" sz="2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досягнення</a:t>
            </a:r>
            <a:endParaRPr lang="ru-RU" sz="2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1" grpId="0" animBg="1"/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894E-8ADE-867A-EA6C-FBE57D75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254-33A3-EC17-EB67-82ACBAF6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06507"/>
            <a:ext cx="7886700" cy="88517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Висновки</a:t>
            </a:r>
            <a:endParaRPr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996C7AF-F917-8C4A-BDB7-87CECEA1A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9803" y="1446339"/>
            <a:ext cx="2499093" cy="28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232490" y="762812"/>
            <a:ext cx="87283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	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Використання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новітніх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інформаційних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технологій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у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навчальному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процесі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є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ефективним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засобом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активізації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пізнавальної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діяльності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учнів.ІКТ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допомагають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зробити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уроки:</a:t>
            </a:r>
          </a:p>
          <a:p>
            <a:endParaRPr lang="ru-RU" sz="26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сучасними</a:t>
            </a:r>
            <a:endParaRPr lang="ru-RU" sz="26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цікавими</a:t>
            </a:r>
            <a:endParaRPr lang="ru-RU" sz="26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результативними</a:t>
            </a:r>
            <a:r>
              <a:rPr lang="ru-RU" sz="26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.</a:t>
            </a:r>
          </a:p>
          <a:p>
            <a:pPr algn="just"/>
            <a:endParaRPr lang="ru-RU" sz="26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algn="just"/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Головне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завдання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вчителя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—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створити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умови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, у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яких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кожен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учень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буде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активним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учасником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навчання</a:t>
            </a:r>
            <a:r>
              <a:rPr lang="ru-RU" sz="26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.</a:t>
            </a:r>
            <a:endParaRPr lang="uk-UA" sz="2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7A31C-97AC-406A-A749-C87785903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C5B2-6B26-5952-3A26-E1DCCF8E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059" y="1131659"/>
            <a:ext cx="6529882" cy="322249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i="1" dirty="0" err="1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Миті</a:t>
            </a:r>
            <a:r>
              <a:rPr lang="ru-RU" alt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i="1" dirty="0" err="1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alt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i="1" dirty="0" err="1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altLang="ru-RU" sz="4000" b="1" i="1" dirty="0" err="1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збережені</a:t>
            </a:r>
            <a:r>
              <a:rPr lang="ru-RU" alt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у фото:</a:t>
            </a:r>
            <a:endParaRPr sz="4000" b="1" dirty="0">
              <a:solidFill>
                <a:schemeClr val="accent5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2E0C1-8664-CAA4-2C92-1F8C1BB5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31859"/>
            <a:ext cx="7886700" cy="61769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Загальні відомості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7810A-3C2A-A25D-C1DD-AAFB3440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47" y="960623"/>
            <a:ext cx="6255258" cy="5688181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Посада, за </a:t>
            </a:r>
            <a:r>
              <a:rPr lang="ru-RU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якою</a:t>
            </a: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атестується</a:t>
            </a: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педагогічний</a:t>
            </a: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працівник</a:t>
            </a: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вчитель</a:t>
            </a:r>
            <a:r>
              <a:rPr lang="ru-RU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початкових</a:t>
            </a:r>
            <a:r>
              <a:rPr lang="ru-RU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класів</a:t>
            </a:r>
            <a:r>
              <a:rPr lang="ru-RU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Місце</a:t>
            </a: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роботи:</a:t>
            </a:r>
            <a:r>
              <a:rPr lang="ru-RU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Вільхівський</a:t>
            </a:r>
            <a:r>
              <a:rPr lang="ru-RU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ліцей</a:t>
            </a:r>
            <a:r>
              <a:rPr lang="ru-RU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Горохівської</a:t>
            </a:r>
            <a:r>
              <a:rPr lang="ru-RU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міської</a:t>
            </a:r>
            <a:r>
              <a:rPr lang="ru-RU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ради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Освіта: </a:t>
            </a:r>
            <a:r>
              <a:rPr lang="uk-UA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вища, </a:t>
            </a:r>
            <a:r>
              <a:rPr lang="uk-UA" dirty="0">
                <a:ln w="6600">
                  <a:noFill/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Луцький державний педагогічний інститут імені Лесі Українки (Луцьк 30 червня 1986 року) </a:t>
            </a:r>
            <a:r>
              <a:rPr lang="uk-UA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Педагогічний стаж: </a:t>
            </a:r>
            <a:r>
              <a:rPr lang="uk-UA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42 роки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Категорія: </a:t>
            </a:r>
            <a:r>
              <a:rPr lang="uk-UA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спеціаліст вищої категорії.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Звання</a:t>
            </a:r>
            <a:r>
              <a:rPr lang="uk-UA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: «Старший вчитель»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C8D8F6-71CC-41EF-9B2B-300DFA74D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49" y="1103318"/>
            <a:ext cx="3710900" cy="5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4CEBE-5E53-4B8F-9798-F8BAF919DA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82" y="1175560"/>
            <a:ext cx="3388179" cy="45138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2A38AC-CE84-44A5-B083-1E8ECE9D7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959" y="1172094"/>
            <a:ext cx="3390299" cy="45138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6DED38-7863-491B-907D-0279614F6C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456" y="1172094"/>
            <a:ext cx="3390299" cy="45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26508-0FE7-4A98-A63F-3B4C81ADCA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417" y="1253331"/>
            <a:ext cx="3268266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F7164-3C0D-4ED8-9D66-1B8C9656C4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899" y="1253331"/>
            <a:ext cx="3266223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96D680-AC9D-49A7-ACFD-1D69DAEFE6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600" y="1253331"/>
            <a:ext cx="32662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92B1C-1836-4F08-9368-C55E3E21A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694" y="1171675"/>
            <a:ext cx="3500494" cy="4667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DF56EE-6204-4BAD-A659-723C94764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947" y="1209082"/>
            <a:ext cx="3513288" cy="4680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C8E5D0-7817-46BD-8FD7-C6673ACBE5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4" y="1171674"/>
            <a:ext cx="3503411" cy="46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42321-81FB-437F-A044-B93E46823C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24" y="1379912"/>
            <a:ext cx="3488015" cy="46468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1E23B-E37C-4247-89C2-0978A63F8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769" y="1379912"/>
            <a:ext cx="3488015" cy="46468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92CFA0-F37F-46F9-9002-84DDA3F5CC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214" y="1379912"/>
            <a:ext cx="3488016" cy="46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9FB9A-2252-455C-863A-55B747D0F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85" y="1253331"/>
            <a:ext cx="3640579" cy="4850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C591A6-C527-4040-B06A-ADB76510E6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212" y="1253332"/>
            <a:ext cx="3640579" cy="4850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EBC63D-3258-457A-B0FA-15E0301E32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38" y="1253330"/>
            <a:ext cx="3640580" cy="48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909724F6-DBB0-4958-8075-46885A1C8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9" y="1253330"/>
            <a:ext cx="3279802" cy="49366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C1C748-0E1F-46B0-9F9F-47F4E4627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310" y="1253330"/>
            <a:ext cx="3716028" cy="495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A314C2-CC95-4E35-8A49-9C82E494B4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917" y="1254473"/>
            <a:ext cx="3715170" cy="49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DA2A7-2965-4284-ADF9-C854BB80BA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8" y="1175559"/>
            <a:ext cx="3500494" cy="46634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97EF60-A9C7-4A3C-8A8C-9498CE7A13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12" y="1175560"/>
            <a:ext cx="3502685" cy="4663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6C40E-B7B9-42BD-9BFB-4B812185E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514" y="1175559"/>
            <a:ext cx="3502684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F60BD-6159-4B64-B58D-0930123A40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93" y="1175561"/>
            <a:ext cx="3633723" cy="4840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3BC4E8-653B-42FC-8E3D-597389A50E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363" y="1175560"/>
            <a:ext cx="3633723" cy="48379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43557A-CC9A-482F-850A-A7A4AD41DB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533" y="1175560"/>
            <a:ext cx="3633723" cy="4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A83736-29BC-47B1-967E-8162F89A6D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20" y="1175561"/>
            <a:ext cx="3847606" cy="50732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27C34-9DED-4C97-BE1D-3EB2FD094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398" y="1194057"/>
            <a:ext cx="3180772" cy="5079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CE87BA-965F-41EF-B560-F3ED23118C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951" y="1175560"/>
            <a:ext cx="3159750" cy="50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EFF962-19BF-4E03-AF26-47C9165E6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11" y="1175559"/>
            <a:ext cx="3750425" cy="49964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3BE40-43F6-45DA-91D9-D73812270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787" y="1175559"/>
            <a:ext cx="3750425" cy="49964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50FFB-2F3D-40AF-B84C-5D7E834BEE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764" y="1175559"/>
            <a:ext cx="3750425" cy="499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A7F86-872E-5D99-ADB9-9131F5E97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1E16C-9ADE-253F-EC20-41E00A16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715" y="989857"/>
            <a:ext cx="7886700" cy="61769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Педагогічне кредо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668464" y="2090172"/>
            <a:ext cx="58212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«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Вчитель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-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це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скрипаль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дитячих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сердець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: як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поведе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смичком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,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таку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мелодію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й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почує</a:t>
            </a:r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»</a:t>
            </a:r>
          </a:p>
          <a:p>
            <a:pPr algn="r"/>
            <a:endParaRPr lang="ru-RU" sz="28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  <a:p>
            <a:pPr algn="r"/>
            <a:r>
              <a:rPr lang="ru-RU" sz="280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Василь </a:t>
            </a:r>
            <a:r>
              <a:rPr lang="ru-RU" sz="2800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Сухомлинський</a:t>
            </a:r>
            <a:endParaRPr lang="uk-UA" sz="2800" i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itka Subheading" panose="02000505000000020004" pitchFamily="2" charset="0"/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E7295A63-C18B-F77B-2855-0EEB4A41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04441" y="2090172"/>
            <a:ext cx="2419095" cy="30695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979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A35F4-CCBE-4B5F-96B6-CB264EBB6F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31" y="1346662"/>
            <a:ext cx="4995400" cy="46800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F6956-5DBB-4FD3-8622-B5F4AA851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061" y="1346662"/>
            <a:ext cx="4592233" cy="46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7C562-859F-4353-A128-2F556731BB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75" y="1388225"/>
            <a:ext cx="2619346" cy="46566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69F754-8BDD-49DC-91E6-55B717688C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546" y="1388225"/>
            <a:ext cx="8142779" cy="45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392-F42A-46B7-94DA-18C7B21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43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Sitka Subheading" panose="02000505000000020004" pitchFamily="2" charset="0"/>
              </a:rPr>
              <a:t>Мої вихованці</a:t>
            </a:r>
            <a:endParaRPr lang="ru-RU" b="1" i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86DB1-B38A-4DC7-9C48-C82F0239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2B4476-CCD2-482D-A9D8-5025427675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505" y="1175560"/>
            <a:ext cx="9252989" cy="52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0918B-8B1E-D15D-79E9-D3813304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15423-D308-0AC8-647F-44937E28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22" y="2265940"/>
            <a:ext cx="6806611" cy="882089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Визнання моєї праці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7B2E6-94D4-4025-8B7C-BAB7FE76E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524" y="839585"/>
            <a:ext cx="3731089" cy="51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169573" y="521349"/>
            <a:ext cx="6172200" cy="858441"/>
          </a:xfrm>
        </p:spPr>
        <p:txBody>
          <a:bodyPr/>
          <a:lstStyle/>
          <a:p>
            <a:pPr lvl="0"/>
            <a:r>
              <a:rPr lang="ru-RU" sz="27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 </a:t>
            </a:r>
            <a:r>
              <a:rPr lang="ru-RU" sz="27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пишаюся</a:t>
            </a:r>
            <a:endParaRPr lang="ru-RU" sz="2700" b="1" i="1" dirty="0">
              <a:solidFill>
                <a:srgbClr val="993366"/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69573" y="1676400"/>
            <a:ext cx="5447109" cy="3505200"/>
          </a:xfrm>
        </p:spPr>
        <p:txBody>
          <a:bodyPr>
            <a:normAutofit fontScale="70000" lnSpcReduction="20000"/>
          </a:bodyPr>
          <a:lstStyle/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пишаюся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тим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що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обрала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саме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pPr marL="0" indent="0">
              <a:buSzPts val="1287"/>
              <a:buNone/>
            </a:pP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професію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педагога, </a:t>
            </a:r>
          </a:p>
          <a:p>
            <a:pPr marL="0" indent="0">
              <a:buSzPts val="1287"/>
              <a:buNone/>
            </a:pP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що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працюю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саме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в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цій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рідній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для 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мене,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школі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у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колективі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чудових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колег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-</a:t>
            </a:r>
          </a:p>
          <a:p>
            <a:pPr marL="0" indent="0">
              <a:buSzPts val="1287"/>
              <a:buNone/>
            </a:pP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однодумців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тим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що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за свою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професійну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pPr marL="0" indent="0">
              <a:buSzPts val="1287"/>
              <a:buNone/>
            </a:pP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діяльність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випустила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не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одне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pPr marL="0" indent="0">
              <a:buSzPts val="1287"/>
              <a:buNone/>
            </a:pP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покоління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прекрасних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людей.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Так,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мені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є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чим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пишатися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750E6D-D24B-4D3D-8F8E-2CD6F47537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732" y="839586"/>
            <a:ext cx="3662728" cy="48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037878" y="321538"/>
            <a:ext cx="6172200" cy="858441"/>
          </a:xfrm>
        </p:spPr>
        <p:txBody>
          <a:bodyPr/>
          <a:lstStyle/>
          <a:p>
            <a:pPr lvl="0"/>
            <a:r>
              <a:rPr lang="ru-RU" sz="27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 </a:t>
            </a:r>
            <a:r>
              <a:rPr lang="ru-RU" sz="27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можу</a:t>
            </a:r>
            <a:endParaRPr lang="ru-RU" sz="2700" b="1" i="1" dirty="0">
              <a:solidFill>
                <a:srgbClr val="993366"/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87616" y="1543396"/>
            <a:ext cx="6483453" cy="4608021"/>
          </a:xfrm>
        </p:spPr>
        <p:txBody>
          <a:bodyPr>
            <a:noAutofit/>
          </a:bodyPr>
          <a:lstStyle/>
          <a:p>
            <a:pPr marL="0" indent="0">
              <a:buSzPts val="1287"/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можу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з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впевненістю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сказати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що</a:t>
            </a:r>
            <a:endParaRPr lang="ru-RU" sz="2400" b="1" i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  <a:p>
            <a:pPr marL="0" indent="0">
              <a:buSzPts val="1287"/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гарний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вчитель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може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подарувати</a:t>
            </a:r>
            <a:endParaRPr lang="ru-RU" sz="2400" b="1" i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  <a:p>
            <a:pPr marL="0" indent="0">
              <a:buSzPts val="1287"/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надію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розпалити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уяву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та </a:t>
            </a:r>
          </a:p>
          <a:p>
            <a:pPr marL="0" indent="0">
              <a:buSzPts val="1287"/>
              <a:buNone/>
            </a:pP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вселити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любов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до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навчання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.</a:t>
            </a:r>
          </a:p>
          <a:p>
            <a:pPr marL="0" indent="0">
              <a:buSzPts val="1287"/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можу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стверджувати,що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pPr marL="0" indent="0">
              <a:buSzPts val="1287"/>
              <a:buNone/>
            </a:pP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справжній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учитель — не той,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хто</a:t>
            </a:r>
            <a:endParaRPr lang="ru-RU" sz="2400" b="1" i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  <a:p>
            <a:pPr marL="0" indent="0">
              <a:buSzPts val="1287"/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тебе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постійно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виховує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 а той,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хто</a:t>
            </a:r>
            <a:endParaRPr lang="ru-RU" sz="2400" b="1" i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  <a:p>
            <a:pPr marL="0" indent="0">
              <a:buSzPts val="1287"/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допомагає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тобі</a:t>
            </a: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стати самим </a:t>
            </a:r>
          </a:p>
          <a:p>
            <a:pPr marL="0" indent="0">
              <a:buSzPts val="1287"/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собою.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9897C1-927D-40AE-984D-00DE1FB6C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161" y="1543396"/>
            <a:ext cx="3482217" cy="46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244573" y="519441"/>
            <a:ext cx="6172200" cy="858441"/>
          </a:xfrm>
        </p:spPr>
        <p:txBody>
          <a:bodyPr/>
          <a:lstStyle/>
          <a:p>
            <a:pPr lvl="0"/>
            <a:r>
              <a:rPr lang="ru-RU" sz="2700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 </a:t>
            </a:r>
            <a:r>
              <a:rPr lang="ru-RU" sz="2700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мрію</a:t>
            </a:r>
            <a:endParaRPr lang="ru-RU" sz="2700" b="1" i="1" dirty="0">
              <a:solidFill>
                <a:srgbClr val="993366"/>
              </a:solidFill>
              <a:effectLst>
                <a:glow rad="127000">
                  <a:schemeClr val="bg1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264813" y="1676400"/>
            <a:ext cx="6151960" cy="3505200"/>
          </a:xfrm>
        </p:spPr>
        <p:txBody>
          <a:bodyPr>
            <a:normAutofit fontScale="70000" lnSpcReduction="20000"/>
          </a:bodyPr>
          <a:lstStyle/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Яка ж вона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вчительська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мрія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?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Це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мрія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про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світле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майбутнє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життя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</a:t>
            </a:r>
          </a:p>
          <a:p>
            <a:pPr marL="0" indent="0">
              <a:buSzPts val="1287"/>
              <a:buNone/>
            </a:pP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Що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в кожній дитині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палає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Де з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творчості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стежки нема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вороття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Де дружба з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дітьми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не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згасає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.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Я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мрію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про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щастя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й удачу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дітей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</a:t>
            </a:r>
          </a:p>
          <a:p>
            <a:pPr marL="0" indent="0">
              <a:buSzPts val="1287"/>
              <a:buNone/>
            </a:pP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Щоб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їм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таланило в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дорозі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,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Нехай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зустрічають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лиш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добрих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людей, </a:t>
            </a:r>
          </a:p>
          <a:p>
            <a:pPr marL="0" indent="0">
              <a:buSzPts val="1287"/>
              <a:buNone/>
            </a:pP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А ми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їх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чекаєм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на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ріднім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b="1" i="1" dirty="0" err="1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порозі</a:t>
            </a:r>
            <a:r>
              <a:rPr lang="ru-RU" b="1" i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…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AC02FC-74CC-481E-BED3-E966C2838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37" y="1210887"/>
            <a:ext cx="3980215" cy="49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30537" y="1481387"/>
            <a:ext cx="43317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7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Monotype Corsiva" panose="03010101010201010101" pitchFamily="66" charset="0"/>
              </a:rPr>
              <a:t>Разом формуємо самостійну, успішну особистість.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6743951" y="5188575"/>
            <a:ext cx="276069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50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НУШ — школа для життя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703" y="2381633"/>
            <a:ext cx="3472439" cy="26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09A5B-EF0E-BD98-0D1A-BBBA8628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22E3-B987-980C-FFCD-3B0C768B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497" y="703512"/>
            <a:ext cx="7450679" cy="3181736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Учитель не просто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навчає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— </a:t>
            </a:r>
            <a:b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</a:b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він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допомагає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дитині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повірити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в себе.</a:t>
            </a:r>
            <a:b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</a:b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А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саме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з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віри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в себе </a:t>
            </a:r>
            <a:b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</a:b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починається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успішне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майбутнє</a:t>
            </a:r>
            <a:r>
              <a:rPr lang="ru-RU" sz="4000" i="1" dirty="0">
                <a:solidFill>
                  <a:srgbClr val="00206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Monotype Corsiva" panose="03010101010201010101" pitchFamily="66" charset="0"/>
                <a:cs typeface="MV Boli" panose="02000500030200090000" pitchFamily="2" charset="0"/>
              </a:rPr>
              <a:t>.</a:t>
            </a:r>
            <a:endParaRPr sz="4000" i="1" dirty="0">
              <a:solidFill>
                <a:srgbClr val="002060"/>
              </a:solidFill>
              <a:effectLst>
                <a:glow rad="127000">
                  <a:schemeClr val="bg1">
                    <a:alpha val="90000"/>
                  </a:schemeClr>
                </a:glow>
              </a:effectLst>
              <a:latin typeface="Monotype Corsiva" panose="03010101010201010101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0918B-8B1E-D15D-79E9-D3813304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15423-D308-0AC8-647F-44937E28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1400"/>
            <a:ext cx="7886700" cy="61769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Професійне зростання та самоосвіта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648268" y="1122222"/>
            <a:ext cx="70663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latin typeface="Sitka Subheading" panose="02000505000000020004" pitchFamily="2" charset="0"/>
              </a:rPr>
              <a:t>Робота над науково-методичною темою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latin typeface="Sitka Subheading" panose="02000505000000020004" pitchFamily="2" charset="0"/>
              </a:rPr>
              <a:t>Участь у методичних об’єднаннях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latin typeface="Sitka Subheading" panose="02000505000000020004" pitchFamily="2" charset="0"/>
              </a:rPr>
              <a:t>Онлайн-конференції, </a:t>
            </a:r>
            <a:r>
              <a:rPr lang="uk-UA" sz="2800" dirty="0" err="1">
                <a:latin typeface="Sitka Subheading" panose="02000505000000020004" pitchFamily="2" charset="0"/>
              </a:rPr>
              <a:t>вебінари</a:t>
            </a:r>
            <a:r>
              <a:rPr lang="uk-UA" sz="2800" dirty="0">
                <a:latin typeface="Sitka Subheading" panose="02000505000000020004" pitchFamily="2" charset="0"/>
              </a:rPr>
              <a:t> НУШ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latin typeface="Sitka Subheading" panose="02000505000000020004" pitchFamily="2" charset="0"/>
              </a:rPr>
              <a:t>Опрацювання науково-методичної літератури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latin typeface="Sitka Subheading" panose="02000505000000020004" pitchFamily="2" charset="0"/>
              </a:rPr>
              <a:t>Використання педагогічних ідей Василя Сухомлинського, Софії </a:t>
            </a:r>
            <a:r>
              <a:rPr lang="uk-UA" sz="2800" dirty="0" err="1">
                <a:latin typeface="Sitka Subheading" panose="02000505000000020004" pitchFamily="2" charset="0"/>
              </a:rPr>
              <a:t>Логачевської</a:t>
            </a:r>
            <a:endParaRPr lang="uk-UA" sz="2800" dirty="0">
              <a:latin typeface="Sitka Subheading" panose="020005050000000200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latin typeface="Sitka Subheading" panose="02000505000000020004" pitchFamily="2" charset="0"/>
              </a:rPr>
              <a:t>Використання цифрових платформ (Смарт школа</a:t>
            </a:r>
            <a:r>
              <a:rPr lang="en-US" sz="2800" dirty="0">
                <a:latin typeface="Sitka Subheading" panose="02000505000000020004" pitchFamily="2" charset="0"/>
              </a:rPr>
              <a:t>, Zoom)</a:t>
            </a:r>
          </a:p>
        </p:txBody>
      </p:sp>
    </p:spTree>
    <p:extLst>
      <p:ext uri="{BB962C8B-B14F-4D97-AF65-F5344CB8AC3E}">
        <p14:creationId xmlns:p14="http://schemas.microsoft.com/office/powerpoint/2010/main" val="35485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B2FE8-DE07-44A3-A91A-CB27B6D9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Підвищення кваліфікації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1453C-05CF-44BE-B1ED-0BF5E02CD8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58" y="1343946"/>
            <a:ext cx="4958542" cy="35391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01B99-A755-41B9-914E-AEF45AFE5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260" y="2712634"/>
            <a:ext cx="4958542" cy="33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B2FE8-DE07-44A3-A91A-CB27B6D9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Самоосвіта: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F07D06-45C0-4660-ACBE-4F375850AF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2" y="1194318"/>
            <a:ext cx="3546764" cy="24938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B7374E-97F3-46B8-A6FD-21A615EE57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545" y="1194318"/>
            <a:ext cx="3490909" cy="24938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436A14-724A-430E-8258-DEC7AF395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883" y="1194318"/>
            <a:ext cx="3286299" cy="2480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16AE3C-26EF-4BEE-95ED-27819733C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69" y="3790599"/>
            <a:ext cx="3810476" cy="25270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24D323-BD98-40B4-BDAF-5F5265D267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984" y="3802430"/>
            <a:ext cx="3559255" cy="25270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B0F64C-457F-4B37-B68A-2C6DEA26FC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678" y="3790599"/>
            <a:ext cx="3460221" cy="2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B2FE8-DE07-44A3-A91A-CB27B6D9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Самоосвіта: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904324-054B-4C47-BCFC-AFFC0056B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22719"/>
            <a:ext cx="3443990" cy="4812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E230C4-4544-4A6E-98C0-72DC31D0C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653" y="1080593"/>
            <a:ext cx="3361156" cy="48125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998DD0-EE34-4232-8599-C498C5F2B4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727" y="1080593"/>
            <a:ext cx="3443991" cy="48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B2FE8-DE07-44A3-A91A-CB27B6D9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Самоосвіта: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426289-9003-461C-819E-2F642C6E3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44" y="1064028"/>
            <a:ext cx="3521292" cy="24490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00F03-884E-4F13-BA0E-2579566B4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46" y="1071250"/>
            <a:ext cx="3677907" cy="2449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92EA6-1179-48A9-B5AE-B499A0B65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763" y="1064028"/>
            <a:ext cx="3575843" cy="24490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FAA2E7-29AC-4FD0-8C36-0FA098BEA0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590" y="3667187"/>
            <a:ext cx="3521292" cy="2544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0BA48C-DFFB-41CD-AA6B-EA41480F5C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529" y="3667187"/>
            <a:ext cx="3632848" cy="254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0353-1F1E-C9C8-068F-428B4E5C6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F1F2-624C-5465-89BA-CA73AF32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629" y="1060244"/>
            <a:ext cx="7970982" cy="25964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200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Методична проблема:</a:t>
            </a:r>
            <a:br>
              <a:rPr lang="ru-RU" sz="3200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</a:b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«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Активізація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пізнавальної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діяльності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учнів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шляхом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впровадження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новітніх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інформаційних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технологій</a:t>
            </a:r>
            <a:r>
              <a:rPr lang="ru-RU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itka Subheading" panose="02000505000000020004" pitchFamily="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623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670</Words>
  <Application>Microsoft Office PowerPoint</Application>
  <PresentationFormat>Широкий екран</PresentationFormat>
  <Paragraphs>137</Paragraphs>
  <Slides>38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Monotype Corsiva</vt:lpstr>
      <vt:lpstr>Sitka Subheading</vt:lpstr>
      <vt:lpstr>Times New Roman</vt:lpstr>
      <vt:lpstr>Wingdings</vt:lpstr>
      <vt:lpstr>Тема Office</vt:lpstr>
      <vt:lpstr>Презентація PowerPoint</vt:lpstr>
      <vt:lpstr>Загальні відомості</vt:lpstr>
      <vt:lpstr>Педагогічне кредо</vt:lpstr>
      <vt:lpstr>Професійне зростання та самоосвіта</vt:lpstr>
      <vt:lpstr>Підвищення кваліфікації</vt:lpstr>
      <vt:lpstr>Самоосвіта:</vt:lpstr>
      <vt:lpstr>Самоосвіта:</vt:lpstr>
      <vt:lpstr>Самоосвіта:</vt:lpstr>
      <vt:lpstr>Методична проблема: «Активізація пізнавальної діяльності учнів шляхом впровадження новітніх інформаційних технологій»</vt:lpstr>
      <vt:lpstr>Актуальність теми</vt:lpstr>
      <vt:lpstr>Завдання</vt:lpstr>
      <vt:lpstr>Що таке пізнавальна діяльність?</vt:lpstr>
      <vt:lpstr>Роль інформаційних технологій</vt:lpstr>
      <vt:lpstr>Використання ІКТ на уроках</vt:lpstr>
      <vt:lpstr>Онлайн-ресурси для навчання </vt:lpstr>
      <vt:lpstr>Презентація PowerPoint</vt:lpstr>
      <vt:lpstr>Результати використання</vt:lpstr>
      <vt:lpstr>Висновки</vt:lpstr>
      <vt:lpstr>Миті шкільного життя,  збережені у фото: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Мої вихованці</vt:lpstr>
      <vt:lpstr>Визнання моєї праці</vt:lpstr>
      <vt:lpstr>Я пишаюся</vt:lpstr>
      <vt:lpstr>Я можу</vt:lpstr>
      <vt:lpstr>Я мрію</vt:lpstr>
      <vt:lpstr>Презентація PowerPoint</vt:lpstr>
      <vt:lpstr>Учитель не просто навчає —  він допомагає дитині повірити в себе. А саме з віри в себе  починається успішне майбутнє.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1</cp:lastModifiedBy>
  <cp:revision>60</cp:revision>
  <dcterms:created xsi:type="dcterms:W3CDTF">2026-02-27T18:20:36Z</dcterms:created>
  <dcterms:modified xsi:type="dcterms:W3CDTF">2026-03-20T09:42:41Z</dcterms:modified>
</cp:coreProperties>
</file>