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embeddedFontLst>
    <p:embeddedFont>
      <p:font typeface="Book Antiqua" panose="02040602050305030304" pitchFamily="18" charset="0"/>
      <p:regular r:id="rId49"/>
      <p:bold r:id="rId50"/>
      <p:italic r:id="rId51"/>
      <p:boldItalic r:id="rId52"/>
    </p:embeddedFont>
    <p:embeddedFont>
      <p:font typeface="Comic Sans MS" panose="030F0702030302020204" pitchFamily="66" charset="0"/>
      <p:regular r:id="rId53"/>
      <p:bold r:id="rId54"/>
      <p:italic r:id="rId55"/>
      <p:boldItalic r:id="rId56"/>
    </p:embeddedFont>
    <p:embeddedFont>
      <p:font typeface="Impact" panose="020B0806030902050204" pitchFamily="34" charset="0"/>
      <p:regular r:id="rId57"/>
    </p:embeddedFont>
    <p:embeddedFont>
      <p:font typeface="Oswald" panose="020F0502020204030204" pitchFamily="2" charset="-52"/>
      <p:regular r:id="rId58"/>
      <p:bold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679CFB-AE85-40B1-AF7E-2B1A748D7A58}">
  <a:tblStyle styleId="{D6679CFB-AE85-40B1-AF7E-2B1A748D7A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4102100" y="-2197100"/>
            <a:ext cx="3886200" cy="9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-469899" y="2171702"/>
            <a:ext cx="5410199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4826000" y="-685799"/>
            <a:ext cx="48768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016000" y="609601"/>
            <a:ext cx="48768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7600" y="609601"/>
            <a:ext cx="48768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011936" y="1329264"/>
            <a:ext cx="4876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193536" y="609600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93536" y="1329264"/>
            <a:ext cx="4876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  <p:cxnSp>
        <p:nvCxnSpPr>
          <p:cNvPr id="51" name="Google Shape;51;p6"/>
          <p:cNvCxnSpPr/>
          <p:nvPr/>
        </p:nvCxnSpPr>
        <p:spPr>
          <a:xfrm>
            <a:off x="1011936" y="1249362"/>
            <a:ext cx="48768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52;p6"/>
          <p:cNvCxnSpPr/>
          <p:nvPr/>
        </p:nvCxnSpPr>
        <p:spPr>
          <a:xfrm>
            <a:off x="6193536" y="1249362"/>
            <a:ext cx="48768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4947821" y="457200"/>
            <a:ext cx="6126579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1016002" y="457200"/>
            <a:ext cx="3564876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  <p:cxnSp>
        <p:nvCxnSpPr>
          <p:cNvPr id="69" name="Google Shape;69;p9"/>
          <p:cNvCxnSpPr/>
          <p:nvPr/>
        </p:nvCxnSpPr>
        <p:spPr>
          <a:xfrm rot="5400000">
            <a:off x="2871259" y="2514336"/>
            <a:ext cx="3810000" cy="2117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1036320" y="457200"/>
            <a:ext cx="100584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1133856" y="3505200"/>
            <a:ext cx="985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altLang="ru-RU"/>
              <a:t>‹№›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7.jpe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11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7.jpeg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7.jpe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5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g"/><Relationship Id="rId7" Type="http://schemas.openxmlformats.org/officeDocument/2006/relationships/image" Target="../media/image48.jpe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7.jpe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2.jp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gif"/><Relationship Id="rId4" Type="http://schemas.openxmlformats.org/officeDocument/2006/relationships/image" Target="../media/image7.jpeg"/><Relationship Id="rId9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jp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hyperlink" Target="https://24easysteps.com.ua/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66.jpe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67.jp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68.jpe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jpg"/><Relationship Id="rId7" Type="http://schemas.openxmlformats.org/officeDocument/2006/relationships/image" Target="../media/image49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44.pn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2.jp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8.jpe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5.jpe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2.jp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44.png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44.pn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44.png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jp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119,881 Flag Design Photos - Free &amp;amp; Royalty-Free Stock Photos from  Dreamsti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https://papik.pro/uploads/posts/2021-11/1636595889_15-papik-pro-p-london-fon-risunok-1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869" y="115571"/>
            <a:ext cx="10848512" cy="674242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>
            <a:off x="9595125" y="787812"/>
            <a:ext cx="1233284" cy="5251767"/>
          </a:xfrm>
          <a:custGeom>
            <a:avLst/>
            <a:gdLst/>
            <a:ahLst/>
            <a:cxnLst/>
            <a:rect l="l" t="t" r="r" b="b"/>
            <a:pathLst>
              <a:path w="1369256" h="5830785" extrusionOk="0">
                <a:moveTo>
                  <a:pt x="0" y="0"/>
                </a:moveTo>
                <a:lnTo>
                  <a:pt x="1224886" y="0"/>
                </a:lnTo>
                <a:cubicBezTo>
                  <a:pt x="1304619" y="0"/>
                  <a:pt x="1369256" y="64637"/>
                  <a:pt x="1369256" y="144370"/>
                </a:cubicBezTo>
                <a:lnTo>
                  <a:pt x="1369256" y="5686415"/>
                </a:lnTo>
                <a:cubicBezTo>
                  <a:pt x="1369256" y="5766148"/>
                  <a:pt x="1304619" y="5830785"/>
                  <a:pt x="1224886" y="5830785"/>
                </a:cubicBezTo>
                <a:lnTo>
                  <a:pt x="0" y="5830785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309575" y="1745975"/>
            <a:ext cx="9845100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Comic Sans MS"/>
              <a:buNone/>
            </a:pPr>
            <a:r>
              <a:rPr lang="ru-RU" altLang="ru-RU" sz="66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Портфоліо </a:t>
            </a:r>
            <a:endParaRPr sz="66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16CE"/>
              </a:buClr>
              <a:buSzPts val="4000"/>
              <a:buFont typeface="Comic Sans MS"/>
              <a:buNone/>
            </a:pPr>
            <a:r>
              <a:rPr lang="ru-RU" altLang="ru-RU" sz="4000" b="1" i="1" u="none" strike="noStrike" cap="none">
                <a:solidFill>
                  <a:srgbClr val="1616CE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вчителя </a:t>
            </a:r>
            <a:endParaRPr sz="4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16CE"/>
              </a:buClr>
              <a:buSzPts val="4000"/>
              <a:buFont typeface="Comic Sans MS"/>
              <a:buNone/>
            </a:pPr>
            <a:r>
              <a:rPr lang="ru-RU" altLang="ru-RU" sz="4000" b="1" i="1" u="none" strike="noStrike" cap="none">
                <a:solidFill>
                  <a:srgbClr val="1616CE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англійської мови </a:t>
            </a:r>
            <a:endParaRPr sz="4000" b="1" i="1" u="none" strike="noStrike" cap="none">
              <a:solidFill>
                <a:srgbClr val="1616C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616CE"/>
              </a:buClr>
              <a:buSzPts val="4000"/>
              <a:buFont typeface="Comic Sans MS"/>
              <a:buNone/>
            </a:pPr>
            <a:r>
              <a:rPr lang="ru-RU" altLang="ru-RU" sz="4000" b="1" i="1">
                <a:solidFill>
                  <a:srgbClr val="1616CE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Вільхівського ліцею Горохівської МР</a:t>
            </a:r>
            <a:endParaRPr sz="4000" b="1" i="1">
              <a:solidFill>
                <a:srgbClr val="1616CE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4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Яковлєвої Тетяни Миколаївни</a:t>
            </a:r>
            <a:endParaRPr sz="4400" b="0" i="0" u="none" strike="noStrike" cap="none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7" name="Google Shape;97;p13" title="IMG_362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4200" y="1002650"/>
            <a:ext cx="228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22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348" name="Google Shape;348;p22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22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50" name="Google Shape;350;p22"/>
          <p:cNvSpPr/>
          <p:nvPr/>
        </p:nvSpPr>
        <p:spPr>
          <a:xfrm>
            <a:off x="1422401" y="304800"/>
            <a:ext cx="9711266" cy="6158144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1" name="Google Shape;351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236" y="343168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52" name="Google Shape;352;p22"/>
          <p:cNvSpPr txBox="1"/>
          <p:nvPr/>
        </p:nvSpPr>
        <p:spPr>
          <a:xfrm>
            <a:off x="2265020" y="26417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53" name="Google Shape;353;p22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354" name="Google Shape;354;p22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355" name="Google Shape;355;p22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6" name="Google Shape;356;p22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57" name="Google Shape;357;p22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358" name="Google Shape;358;p22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2201068" y="942948"/>
            <a:ext cx="80437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rgbClr val="4134F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розвитку мотивації учнів традиційні уроки необхідно доповнювати нестандартними формами навчання:</a:t>
            </a:r>
            <a:endParaRPr sz="1800" b="1">
              <a:solidFill>
                <a:srgbClr val="4134F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0" name="Google Shape;360;p22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22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62" name="Google Shape;362;p22"/>
          <p:cNvGraphicFramePr/>
          <p:nvPr/>
        </p:nvGraphicFramePr>
        <p:xfrm>
          <a:off x="2143624" y="161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{D6679CFB-AE85-40B1-AF7E-2B1A748D7A58}</a:tableStyleId>
              </a:tblPr>
              <a:tblGrid>
                <a:gridCol w="6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b="1" u="none" strike="noStrike" cap="none">
                          <a:solidFill>
                            <a:srgbClr val="00008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Форми уроків</a:t>
                      </a:r>
                      <a:endParaRPr sz="16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b="1" i="0" u="none" strike="noStrike" cap="non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 засвоєння нових знань</a:t>
                      </a:r>
                      <a:endParaRPr/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b="1" i="0" u="none" strike="noStrike" cap="non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  формування вмінь і навичок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b="1" i="0" u="none" strike="noStrike" cap="non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 узагальнення та систематизації знань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b="1" i="0" u="none" strike="noStrike" cap="non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 перевірки, оцінювання та корекції  знань, умінь та навичок</a:t>
                      </a:r>
                      <a:endParaRPr sz="1600" b="1" i="0" u="none" strike="noStrike" cap="none">
                        <a:solidFill>
                          <a:srgbClr val="C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b="1" u="none" strike="noStrike" cap="none">
                          <a:solidFill>
                            <a:srgbClr val="00008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Нетрадиційні форми</a:t>
                      </a:r>
                      <a:endParaRPr sz="16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Уроки лекційної форми,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Уроки-експедиції, (подорожі),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Уроки-дослідження,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Уроки-інсценівки,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Навчальні конференції («прес-конференції») Інтегровані</a:t>
                      </a:r>
                      <a:endParaRPr sz="16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Практикуми. Уроки-діалоги.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Уроки з рольової, ділової гри</a:t>
                      </a:r>
                      <a:endParaRPr sz="16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Семінари.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 Диспути ігрові: КВК, «Що? Де? Коли?»,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«Поле чудес», «Щасливий випадок».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інтегровані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театралізовані </a:t>
                      </a:r>
                      <a:endParaRPr sz="16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(урок-суд).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Уроки-консультації.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Уроки-конкурси.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Уроки-змагання.</a:t>
                      </a:r>
                      <a:endParaRPr sz="16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Залікові вікторини.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Конкурси.</a:t>
                      </a:r>
                      <a:b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</a:br>
                      <a:r>
                        <a:rPr lang="ru-RU" altLang="ru-RU" sz="16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 Огляд знань. Захист творчих робіт, проектів, творчі звіти.</a:t>
                      </a:r>
                      <a:endParaRPr sz="1600" u="none" strike="noStrike" cap="non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0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3" name="Google Shape;363;p22" descr="Образовательный центр Лингвист - курсы английского язык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3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369" name="Google Shape;369;p23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23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71" name="Google Shape;371;p23"/>
          <p:cNvSpPr/>
          <p:nvPr/>
        </p:nvSpPr>
        <p:spPr>
          <a:xfrm>
            <a:off x="1464733" y="211667"/>
            <a:ext cx="9377763" cy="6197600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2" name="Google Shape;372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9236" y="402434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73" name="Google Shape;373;p23"/>
          <p:cNvSpPr txBox="1"/>
          <p:nvPr/>
        </p:nvSpPr>
        <p:spPr>
          <a:xfrm>
            <a:off x="2265020" y="26417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74" name="Google Shape;374;p23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375" name="Google Shape;375;p23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376" name="Google Shape;376;p23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7" name="Google Shape;377;p23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78" name="Google Shape;378;p23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379" name="Google Shape;379;p23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23"/>
          <p:cNvSpPr txBox="1"/>
          <p:nvPr/>
        </p:nvSpPr>
        <p:spPr>
          <a:xfrm>
            <a:off x="2201068" y="942948"/>
            <a:ext cx="849233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4460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Сучасні уроки англійської мови </a:t>
            </a: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це заняття з використанням інтерактивних форм та методів навчання. </a:t>
            </a: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4460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b="1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Інтерактивне навчання –</a:t>
            </a:r>
            <a:r>
              <a:rPr lang="ru-RU" altLang="ru-RU" sz="2000" b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це спеціальна форма організації пізнавальної діяльності, яка має конкретну, передбачувану мету створити комфортні умови навчання, за яких кожен учень відчуває свою успішність, інтелектуальну спроможність.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1" name="Google Shape;381;p23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23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3" name="Google Shape;383;p23"/>
          <p:cNvGrpSpPr/>
          <p:nvPr/>
        </p:nvGrpSpPr>
        <p:grpSpPr>
          <a:xfrm>
            <a:off x="3903133" y="2861734"/>
            <a:ext cx="4615922" cy="3421062"/>
            <a:chOff x="2195513" y="1524000"/>
            <a:chExt cx="4968875" cy="4208463"/>
          </a:xfrm>
        </p:grpSpPr>
        <p:sp>
          <p:nvSpPr>
            <p:cNvPr id="384" name="Google Shape;384;p23"/>
            <p:cNvSpPr/>
            <p:nvPr/>
          </p:nvSpPr>
          <p:spPr>
            <a:xfrm flipH="1">
              <a:off x="2319338" y="1524000"/>
              <a:ext cx="2214562" cy="1951038"/>
            </a:xfrm>
            <a:prstGeom prst="rtTriangle">
              <a:avLst/>
            </a:prstGeom>
            <a:gradFill>
              <a:gsLst>
                <a:gs pos="0">
                  <a:schemeClr val="hlink"/>
                </a:gs>
                <a:gs pos="100000">
                  <a:srgbClr val="E2AD9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4584700" y="1524000"/>
              <a:ext cx="2579688" cy="1951038"/>
            </a:xfrm>
            <a:prstGeom prst="rtTriangle">
              <a:avLst/>
            </a:prstGeom>
            <a:gradFill>
              <a:gsLst>
                <a:gs pos="0">
                  <a:schemeClr val="accent2"/>
                </a:gs>
                <a:gs pos="100000">
                  <a:srgbClr val="C2BDB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 rot="5400000">
              <a:off x="4852988" y="3270250"/>
              <a:ext cx="2044700" cy="257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rgbClr val="D4ADA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 rot="-5400000" flipH="1">
              <a:off x="2267744" y="3464719"/>
              <a:ext cx="2195513" cy="2339975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88" name="Google Shape;388;p23"/>
          <p:cNvSpPr/>
          <p:nvPr/>
        </p:nvSpPr>
        <p:spPr>
          <a:xfrm>
            <a:off x="4604280" y="3793597"/>
            <a:ext cx="14605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Дискусійне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навчання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6065838" y="3793597"/>
            <a:ext cx="20589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Колективно 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групове навчання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23"/>
          <p:cNvSpPr/>
          <p:nvPr/>
        </p:nvSpPr>
        <p:spPr>
          <a:xfrm>
            <a:off x="6111875" y="4544484"/>
            <a:ext cx="16621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Ситуативне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моделювання 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23"/>
          <p:cNvSpPr/>
          <p:nvPr/>
        </p:nvSpPr>
        <p:spPr>
          <a:xfrm>
            <a:off x="4263496" y="4552950"/>
            <a:ext cx="1709737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Кооперативне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2321909" y="2907101"/>
            <a:ext cx="24003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 “Прес”</a:t>
            </a:r>
            <a:endParaRPr sz="160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“Займи позицію”</a:t>
            </a:r>
            <a:endParaRPr sz="160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“Дерево вражень”</a:t>
            </a:r>
            <a:endParaRPr sz="160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“Неперервна шкала думок”</a:t>
            </a:r>
            <a:endParaRPr sz="160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7965547" y="2856219"/>
            <a:ext cx="300725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Обговорення проблеми в загальному колі</a:t>
            </a:r>
            <a:endParaRPr/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“Мікрофон”</a:t>
            </a:r>
            <a:endParaRPr sz="160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“Мозковий штурм”</a:t>
            </a:r>
            <a:endParaRPr sz="160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“Навчаючись-навчаю сам”</a:t>
            </a:r>
            <a:endParaRPr sz="160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1949293" y="4690616"/>
            <a:ext cx="266065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Робота в парах</a:t>
            </a:r>
            <a:endParaRPr/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“Карусель”</a:t>
            </a:r>
            <a:endParaRPr sz="160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Два-чотири-всі разом</a:t>
            </a:r>
            <a:endParaRPr/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Ротаційні “трійки”</a:t>
            </a:r>
            <a:endParaRPr sz="160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“Акваріум”</a:t>
            </a:r>
            <a:endParaRPr sz="160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Робота в малих групах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7864475" y="5084233"/>
            <a:ext cx="19685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Рольові ігри</a:t>
            </a:r>
            <a:endParaRPr/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Імітаційні ігри</a:t>
            </a:r>
            <a:endParaRPr/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Char char="•"/>
            </a:pPr>
            <a:r>
              <a:rPr lang="ru-RU" altLang="ru-RU" sz="160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Спрощене судове слухання</a:t>
            </a:r>
            <a:endParaRPr sz="160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6" name="Google Shape;396;p23" descr="Образовательный центр Лингвист - курсы английского языка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6267"/>
            <a:ext cx="1989799" cy="2861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4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402" name="Google Shape;402;p24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24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04" name="Google Shape;404;p24"/>
          <p:cNvSpPr/>
          <p:nvPr/>
        </p:nvSpPr>
        <p:spPr>
          <a:xfrm>
            <a:off x="1439333" y="330200"/>
            <a:ext cx="9360829" cy="6132744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5" name="Google Shape;405;p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0769" y="377034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06" name="Google Shape;406;p24"/>
          <p:cNvSpPr txBox="1"/>
          <p:nvPr/>
        </p:nvSpPr>
        <p:spPr>
          <a:xfrm>
            <a:off x="2256553" y="36577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07" name="Google Shape;407;p24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408" name="Google Shape;408;p24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409" name="Google Shape;409;p24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11" name="Google Shape;411;p24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412" name="Google Shape;412;p24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24"/>
          <p:cNvSpPr txBox="1"/>
          <p:nvPr/>
        </p:nvSpPr>
        <p:spPr>
          <a:xfrm>
            <a:off x="2201068" y="942948"/>
            <a:ext cx="80437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4460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Організація інтерактивного навчання передбачає проведення нестандартних  уроків (урок-лекція, урок-диспут, урок-екскурсія, урок-подорож), а також парних та групових форм роботи.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4" name="Google Shape;414;p24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24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6" name="Google Shape;416;p24" descr="Презентація досвіду роботи вчителя англійської мови &amp;quot;Розвиток  комунікативних навичок учнів на уроках англйської мови&amp;quot; - на сайті «На Урок»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4386" y="2077374"/>
            <a:ext cx="6140749" cy="438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4" descr="Образовательный центр Лингвист - курсы английского язык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5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423" name="Google Shape;423;p25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25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5" name="Google Shape;425;p25"/>
          <p:cNvSpPr/>
          <p:nvPr/>
        </p:nvSpPr>
        <p:spPr>
          <a:xfrm>
            <a:off x="1405467" y="423332"/>
            <a:ext cx="9394695" cy="6039611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6" name="Google Shape;426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369" y="461700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27" name="Google Shape;427;p25"/>
          <p:cNvSpPr txBox="1"/>
          <p:nvPr/>
        </p:nvSpPr>
        <p:spPr>
          <a:xfrm>
            <a:off x="2188820" y="552041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28" name="Google Shape;428;p25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429" name="Google Shape;429;p25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430" name="Google Shape;430;p25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32" name="Google Shape;432;p25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433" name="Google Shape;433;p25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p25"/>
          <p:cNvSpPr txBox="1"/>
          <p:nvPr/>
        </p:nvSpPr>
        <p:spPr>
          <a:xfrm>
            <a:off x="2128640" y="1205498"/>
            <a:ext cx="8043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4460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Фронтальні методи навчання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5" name="Google Shape;435;p25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25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7" name="Google Shape;437;p2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403" y="2507810"/>
            <a:ext cx="8618789" cy="319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5" descr="Образовательный центр Лингвист - курсы английского язык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444" name="Google Shape;444;p26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Google Shape;445;p26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46" name="Google Shape;446;p26"/>
          <p:cNvSpPr/>
          <p:nvPr/>
        </p:nvSpPr>
        <p:spPr>
          <a:xfrm>
            <a:off x="1430867" y="406399"/>
            <a:ext cx="9394695" cy="6048077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7" name="Google Shape;447;p2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3902" y="444767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48" name="Google Shape;448;p26"/>
          <p:cNvSpPr txBox="1"/>
          <p:nvPr/>
        </p:nvSpPr>
        <p:spPr>
          <a:xfrm>
            <a:off x="2231153" y="61977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49" name="Google Shape;449;p26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450" name="Google Shape;450;p26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451" name="Google Shape;451;p26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2" name="Google Shape;452;p26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53" name="Google Shape;453;p26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454" name="Google Shape;454;p26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2128640" y="1205498"/>
            <a:ext cx="8043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4460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Навчання у грі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6" name="Google Shape;456;p26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26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8" name="Google Shape;458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2502273"/>
            <a:ext cx="6713012" cy="294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6" descr="Англійська мова для дітей | Діти в місті Київ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7969" y="4865806"/>
            <a:ext cx="1667436" cy="137049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6"/>
          <p:cNvSpPr/>
          <p:nvPr/>
        </p:nvSpPr>
        <p:spPr>
          <a:xfrm>
            <a:off x="2294466" y="1763867"/>
            <a:ext cx="80179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lang="ru-RU" altLang="ru-RU"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Гра дає можливість підтримати роботу кожного учня протягом усього уроку, знімає втому, ліквідує дефіцит спілкування іноземною мовою.</a:t>
            </a: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61" name="Google Shape;461;p26" descr="Образовательный центр Лингвист - курсы английского языка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27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467" name="Google Shape;467;p27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27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69" name="Google Shape;469;p27"/>
          <p:cNvSpPr/>
          <p:nvPr/>
        </p:nvSpPr>
        <p:spPr>
          <a:xfrm>
            <a:off x="1422400" y="347133"/>
            <a:ext cx="9394695" cy="6048077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0" name="Google Shape;470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3902" y="444767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71" name="Google Shape;471;p27"/>
          <p:cNvSpPr txBox="1"/>
          <p:nvPr/>
        </p:nvSpPr>
        <p:spPr>
          <a:xfrm>
            <a:off x="2231153" y="526641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72" name="Google Shape;472;p27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473" name="Google Shape;473;p27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474" name="Google Shape;474;p27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5" name="Google Shape;475;p27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76" name="Google Shape;476;p27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477" name="Google Shape;477;p27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27"/>
          <p:cNvSpPr txBox="1"/>
          <p:nvPr/>
        </p:nvSpPr>
        <p:spPr>
          <a:xfrm>
            <a:off x="2230240" y="2136831"/>
            <a:ext cx="8043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4460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Навчання у грі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9" name="Google Shape;479;p27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27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1" name="Google Shape;481;p27" descr="Образовательный центр Лингвист - курсы английского язык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7"/>
          <p:cNvSpPr txBox="1"/>
          <p:nvPr/>
        </p:nvSpPr>
        <p:spPr>
          <a:xfrm>
            <a:off x="2253595" y="1118645"/>
            <a:ext cx="8136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Вправи для роботи із здобувачами освіти  на уроках англійської мови</a:t>
            </a:r>
            <a:endParaRPr sz="2800">
              <a:solidFill>
                <a:srgbClr val="0033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3" name="Google Shape;483;p27"/>
          <p:cNvSpPr/>
          <p:nvPr/>
        </p:nvSpPr>
        <p:spPr>
          <a:xfrm>
            <a:off x="2143736" y="2617576"/>
            <a:ext cx="862586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358775" marR="0" lvl="0" indent="-358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omic Sans MS"/>
              <a:buChar char="•"/>
            </a:pPr>
            <a:r>
              <a:rPr lang="ru-RU" altLang="ru-RU" sz="2000" b="0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Гра «Яке слово зникло». </a:t>
            </a:r>
            <a:r>
              <a:rPr lang="ru-RU" altLang="ru-RU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столі перед учнем – декілька карток з англійськими словами. Учень закриває очі, вчитель забирає одну картку. Потім учень відкриває очі, вчитель по черзі пропонує картки з українськими словами, а учень визначає, яке відповідне англійське слово зникло.</a:t>
            </a: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58775" marR="0" lvl="0" indent="-358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omic Sans MS"/>
              <a:buChar char="•"/>
            </a:pPr>
            <a:r>
              <a:rPr lang="ru-RU" altLang="ru-RU" sz="2000" b="0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Гра «Правда-неправда».  </a:t>
            </a:r>
            <a:r>
              <a:rPr lang="ru-RU" altLang="ru-RU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Вчитель показує по черзі малюнки та називає слова англійською (одні називаючи правильно, інші – неправильно). Якщо вчитель називає слово правильно, учень  легко стукає долонею чи пальцями по столу, якщо – ні, учень нічого не робить. </a:t>
            </a: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358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ru-RU" altLang="ru-RU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Під час виконання цих завдань розвиваються такі види мовленнєвої діяльності  як  читання та сприймання на слух.</a:t>
            </a: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84" name="Google Shape;484;p27" descr="Культура -это система табу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748" y="4398682"/>
            <a:ext cx="1169497" cy="111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28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490" name="Google Shape;490;p28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28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92" name="Google Shape;492;p28"/>
          <p:cNvSpPr/>
          <p:nvPr/>
        </p:nvSpPr>
        <p:spPr>
          <a:xfrm>
            <a:off x="1405467" y="423332"/>
            <a:ext cx="9394695" cy="6039611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3" name="Google Shape;493;p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903" y="487101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94" name="Google Shape;494;p28"/>
          <p:cNvSpPr txBox="1"/>
          <p:nvPr/>
        </p:nvSpPr>
        <p:spPr>
          <a:xfrm>
            <a:off x="2265020" y="501240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95" name="Google Shape;495;p28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496" name="Google Shape;496;p28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497" name="Google Shape;497;p28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99" name="Google Shape;499;p28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500" name="Google Shape;500;p28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p28"/>
          <p:cNvSpPr txBox="1"/>
          <p:nvPr/>
        </p:nvSpPr>
        <p:spPr>
          <a:xfrm>
            <a:off x="2110884" y="1027945"/>
            <a:ext cx="8043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4460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Навчання у дискусії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2" name="Google Shape;502;p28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28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4" name="Google Shape;504;p2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640" y="1704514"/>
            <a:ext cx="7001208" cy="466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8" descr="Образовательный центр Лингвист - курсы английского язык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29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511" name="Google Shape;511;p29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Google Shape;512;p29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13" name="Google Shape;513;p29"/>
          <p:cNvSpPr/>
          <p:nvPr/>
        </p:nvSpPr>
        <p:spPr>
          <a:xfrm>
            <a:off x="1346200" y="364067"/>
            <a:ext cx="9453963" cy="5851683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4" name="Google Shape;514;p2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3035" y="436301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15" name="Google Shape;515;p29"/>
          <p:cNvSpPr txBox="1"/>
          <p:nvPr/>
        </p:nvSpPr>
        <p:spPr>
          <a:xfrm>
            <a:off x="2298887" y="54357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16" name="Google Shape;516;p29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517" name="Google Shape;517;p29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518" name="Google Shape;518;p29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9" name="Google Shape;519;p29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520" name="Google Shape;520;p29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521" name="Google Shape;521;p29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29"/>
          <p:cNvSpPr txBox="1"/>
          <p:nvPr/>
        </p:nvSpPr>
        <p:spPr>
          <a:xfrm>
            <a:off x="1989402" y="1196948"/>
            <a:ext cx="8433065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Використовую у своїй діяльності дидактичні та рольові ігри, моделювання життєвих ситуацій, які сприяють активізації та інтенсифікації навчального процесу:</a:t>
            </a:r>
            <a:endParaRPr/>
          </a:p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Створюємо Новорічну феєрію;</a:t>
            </a:r>
            <a:endParaRPr/>
          </a:p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Похід до аптеки;</a:t>
            </a:r>
            <a:endParaRPr/>
          </a:p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Робимо покупки;</a:t>
            </a:r>
            <a:endParaRPr/>
          </a:p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 бібліотеці;</a:t>
            </a:r>
            <a:endParaRPr/>
          </a:p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кафе;</a:t>
            </a:r>
            <a:endParaRPr/>
          </a:p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Зимові розваги тощо.</a:t>
            </a:r>
            <a:endParaRPr/>
          </a:p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3" name="Google Shape;523;p29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Google Shape;524;p29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5" name="Google Shape;525;p29" descr="C:\Users\IraOni\Desktop\0106775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898" y="3332362"/>
            <a:ext cx="5991785" cy="30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9" descr="Образовательный центр Лингвист - курсы английского язык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30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532" name="Google Shape;532;p30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3" name="Google Shape;533;p30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34" name="Google Shape;534;p30"/>
          <p:cNvSpPr/>
          <p:nvPr/>
        </p:nvSpPr>
        <p:spPr>
          <a:xfrm>
            <a:off x="1544715" y="355600"/>
            <a:ext cx="9255448" cy="6302652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5" name="Google Shape;535;p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7636" y="334701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36" name="Google Shape;536;p30"/>
          <p:cNvSpPr txBox="1"/>
          <p:nvPr/>
        </p:nvSpPr>
        <p:spPr>
          <a:xfrm>
            <a:off x="1977153" y="687507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37" name="Google Shape;537;p30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538" name="Google Shape;538;p30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539" name="Google Shape;539;p30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0" name="Google Shape;540;p30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541" name="Google Shape;541;p30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542" name="Google Shape;542;p30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3" name="Google Shape;543;p30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30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45" name="Google Shape;545;p30"/>
          <p:cNvGrpSpPr/>
          <p:nvPr/>
        </p:nvGrpSpPr>
        <p:grpSpPr>
          <a:xfrm>
            <a:off x="1944210" y="585927"/>
            <a:ext cx="8859914" cy="6159362"/>
            <a:chOff x="179388" y="415925"/>
            <a:chExt cx="8963025" cy="6329363"/>
          </a:xfrm>
        </p:grpSpPr>
        <p:grpSp>
          <p:nvGrpSpPr>
            <p:cNvPr id="546" name="Google Shape;546;p30"/>
            <p:cNvGrpSpPr/>
            <p:nvPr/>
          </p:nvGrpSpPr>
          <p:grpSpPr>
            <a:xfrm>
              <a:off x="322263" y="1258888"/>
              <a:ext cx="3529012" cy="2160587"/>
              <a:chOff x="203" y="793"/>
              <a:chExt cx="2223" cy="1361"/>
            </a:xfrm>
          </p:grpSpPr>
          <p:pic>
            <p:nvPicPr>
              <p:cNvPr id="547" name="Google Shape;547;p30"/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3" y="793"/>
                <a:ext cx="2223" cy="13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8" name="Google Shape;548;p30"/>
              <p:cNvSpPr/>
              <p:nvPr/>
            </p:nvSpPr>
            <p:spPr>
              <a:xfrm>
                <a:off x="204" y="793"/>
                <a:ext cx="2222" cy="136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1151845" y="38335235"/>
                    </a:moveTo>
                    <a:lnTo>
                      <a:pt x="130520792" y="0"/>
                    </a:lnTo>
                    <a:lnTo>
                      <a:pt x="128181980" y="50997882"/>
                    </a:lnTo>
                    <a:lnTo>
                      <a:pt x="158908893" y="28003500"/>
                    </a:lnTo>
                    <a:lnTo>
                      <a:pt x="144553663" y="57665382"/>
                    </a:lnTo>
                    <a:lnTo>
                      <a:pt x="190616598" y="58662706"/>
                    </a:lnTo>
                    <a:lnTo>
                      <a:pt x="149889721" y="83001882"/>
                    </a:lnTo>
                    <a:lnTo>
                      <a:pt x="161227129" y="99665118"/>
                    </a:lnTo>
                    <a:lnTo>
                      <a:pt x="144553663" y="108674647"/>
                    </a:lnTo>
                    <a:lnTo>
                      <a:pt x="166583762" y="138000353"/>
                    </a:lnTo>
                    <a:lnTo>
                      <a:pt x="129197066" y="126682500"/>
                    </a:lnTo>
                    <a:lnTo>
                      <a:pt x="131858236" y="153341206"/>
                    </a:lnTo>
                    <a:lnTo>
                      <a:pt x="107489325" y="140667353"/>
                    </a:lnTo>
                    <a:lnTo>
                      <a:pt x="102475626" y="166328912"/>
                    </a:lnTo>
                    <a:lnTo>
                      <a:pt x="87119028" y="153341206"/>
                    </a:lnTo>
                    <a:lnTo>
                      <a:pt x="76776130" y="174016147"/>
                    </a:lnTo>
                    <a:lnTo>
                      <a:pt x="66426373" y="159997500"/>
                    </a:lnTo>
                    <a:lnTo>
                      <a:pt x="43391449" y="190679206"/>
                    </a:lnTo>
                    <a:lnTo>
                      <a:pt x="42403096" y="161017324"/>
                    </a:lnTo>
                    <a:lnTo>
                      <a:pt x="11340108" y="157353000"/>
                    </a:lnTo>
                    <a:lnTo>
                      <a:pt x="29386715" y="135680735"/>
                    </a:lnTo>
                    <a:lnTo>
                      <a:pt x="0" y="113672471"/>
                    </a:lnTo>
                    <a:lnTo>
                      <a:pt x="34725527" y="102332118"/>
                    </a:lnTo>
                    <a:lnTo>
                      <a:pt x="10342844" y="73006235"/>
                    </a:lnTo>
                    <a:lnTo>
                      <a:pt x="47407237" y="69005735"/>
                    </a:lnTo>
                    <a:lnTo>
                      <a:pt x="39729613" y="32004000"/>
                    </a:lnTo>
                    <a:lnTo>
                      <a:pt x="75452403" y="56343088"/>
                    </a:lnTo>
                    <a:lnTo>
                      <a:pt x="85795302" y="16663147"/>
                    </a:lnTo>
                    <a:lnTo>
                      <a:pt x="101151845" y="38335235"/>
                    </a:lnTo>
                    <a:close/>
                  </a:path>
                </a:pathLst>
              </a:custGeom>
              <a:noFill/>
              <a:ln w="25900" cap="flat" cmpd="sng">
                <a:solidFill>
                  <a:srgbClr val="7E7E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549" name="Google Shape;549;p30"/>
            <p:cNvSpPr/>
            <p:nvPr/>
          </p:nvSpPr>
          <p:spPr>
            <a:xfrm>
              <a:off x="1366838" y="2246313"/>
              <a:ext cx="1181100" cy="618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00" rIns="0" bIns="0" numCol="1" anchor="t" anchorCtr="0">
              <a:noAutofit/>
            </a:bodyPr>
            <a:lstStyle/>
            <a:p>
              <a:pPr marL="203200" marR="0" lvl="0" indent="-18891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СПІВРОБІТ- НИЦТВА</a:t>
              </a:r>
              <a:endParaRPr/>
            </a:p>
          </p:txBody>
        </p:sp>
        <p:grpSp>
          <p:nvGrpSpPr>
            <p:cNvPr id="550" name="Google Shape;550;p30"/>
            <p:cNvGrpSpPr/>
            <p:nvPr/>
          </p:nvGrpSpPr>
          <p:grpSpPr>
            <a:xfrm>
              <a:off x="2684463" y="2611438"/>
              <a:ext cx="3887788" cy="1536700"/>
              <a:chOff x="1691" y="1645"/>
              <a:chExt cx="2449" cy="968"/>
            </a:xfrm>
          </p:grpSpPr>
          <p:pic>
            <p:nvPicPr>
              <p:cNvPr id="551" name="Google Shape;551;p30"/>
              <p:cNvPicPr preferRelativeResize="0"/>
              <p:nvPr/>
            </p:nvPicPr>
            <p:blipFill rotWithShape="1"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91" y="1645"/>
                <a:ext cx="2448" cy="9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2" name="Google Shape;552;p30"/>
              <p:cNvSpPr/>
              <p:nvPr/>
            </p:nvSpPr>
            <p:spPr>
              <a:xfrm>
                <a:off x="1692" y="1646"/>
                <a:ext cx="2448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95316980"/>
                    </a:moveTo>
                    <a:lnTo>
                      <a:pt x="219804" y="88791313"/>
                    </a:lnTo>
                    <a:lnTo>
                      <a:pt x="869853" y="82383661"/>
                    </a:lnTo>
                    <a:lnTo>
                      <a:pt x="1935931" y="76108170"/>
                    </a:lnTo>
                    <a:lnTo>
                      <a:pt x="3403873" y="69979111"/>
                    </a:lnTo>
                    <a:lnTo>
                      <a:pt x="5259363" y="64010507"/>
                    </a:lnTo>
                    <a:lnTo>
                      <a:pt x="7488382" y="58216753"/>
                    </a:lnTo>
                    <a:lnTo>
                      <a:pt x="10076569" y="52611872"/>
                    </a:lnTo>
                    <a:lnTo>
                      <a:pt x="13009853" y="47210134"/>
                    </a:lnTo>
                    <a:lnTo>
                      <a:pt x="14601471" y="44589866"/>
                    </a:lnTo>
                    <a:lnTo>
                      <a:pt x="16274020" y="42025812"/>
                    </a:lnTo>
                    <a:lnTo>
                      <a:pt x="18025686" y="39519586"/>
                    </a:lnTo>
                    <a:lnTo>
                      <a:pt x="19854804" y="37073051"/>
                    </a:lnTo>
                    <a:lnTo>
                      <a:pt x="21759510" y="34687942"/>
                    </a:lnTo>
                    <a:lnTo>
                      <a:pt x="23738088" y="32365998"/>
                    </a:lnTo>
                    <a:lnTo>
                      <a:pt x="25788725" y="30109080"/>
                    </a:lnTo>
                    <a:lnTo>
                      <a:pt x="27909608" y="27918925"/>
                    </a:lnTo>
                    <a:lnTo>
                      <a:pt x="30099069" y="25797270"/>
                    </a:lnTo>
                    <a:lnTo>
                      <a:pt x="32355245" y="23745977"/>
                    </a:lnTo>
                    <a:lnTo>
                      <a:pt x="34676422" y="21766784"/>
                    </a:lnTo>
                    <a:lnTo>
                      <a:pt x="37060784" y="19861427"/>
                    </a:lnTo>
                    <a:lnTo>
                      <a:pt x="39506569" y="18031768"/>
                    </a:lnTo>
                    <a:lnTo>
                      <a:pt x="42012010" y="16279545"/>
                    </a:lnTo>
                    <a:lnTo>
                      <a:pt x="44575294" y="14606370"/>
                    </a:lnTo>
                    <a:lnTo>
                      <a:pt x="47194706" y="13014230"/>
                    </a:lnTo>
                    <a:lnTo>
                      <a:pt x="49868480" y="11504860"/>
                    </a:lnTo>
                    <a:lnTo>
                      <a:pt x="52594755" y="10080000"/>
                    </a:lnTo>
                    <a:lnTo>
                      <a:pt x="55371814" y="8741386"/>
                    </a:lnTo>
                    <a:lnTo>
                      <a:pt x="58197892" y="7490879"/>
                    </a:lnTo>
                    <a:lnTo>
                      <a:pt x="61071225" y="6330217"/>
                    </a:lnTo>
                    <a:lnTo>
                      <a:pt x="63989951" y="5261138"/>
                    </a:lnTo>
                    <a:lnTo>
                      <a:pt x="66952402" y="4285502"/>
                    </a:lnTo>
                    <a:lnTo>
                      <a:pt x="69956765" y="3405047"/>
                    </a:lnTo>
                    <a:lnTo>
                      <a:pt x="73001225" y="2621386"/>
                    </a:lnTo>
                    <a:lnTo>
                      <a:pt x="76084069" y="1936629"/>
                    </a:lnTo>
                    <a:lnTo>
                      <a:pt x="79203529" y="1352265"/>
                    </a:lnTo>
                    <a:lnTo>
                      <a:pt x="82357745" y="870155"/>
                    </a:lnTo>
                    <a:lnTo>
                      <a:pt x="85545049" y="492037"/>
                    </a:lnTo>
                    <a:lnTo>
                      <a:pt x="88763578" y="219897"/>
                    </a:lnTo>
                    <a:lnTo>
                      <a:pt x="92011569" y="55222"/>
                    </a:lnTo>
                    <a:lnTo>
                      <a:pt x="95287353" y="0"/>
                    </a:lnTo>
                    <a:lnTo>
                      <a:pt x="98563088" y="55222"/>
                    </a:lnTo>
                    <a:lnTo>
                      <a:pt x="101811078" y="219897"/>
                    </a:lnTo>
                    <a:lnTo>
                      <a:pt x="105029608" y="492037"/>
                    </a:lnTo>
                    <a:lnTo>
                      <a:pt x="108216912" y="870155"/>
                    </a:lnTo>
                    <a:lnTo>
                      <a:pt x="111371127" y="1352265"/>
                    </a:lnTo>
                    <a:lnTo>
                      <a:pt x="114490588" y="1936629"/>
                    </a:lnTo>
                    <a:lnTo>
                      <a:pt x="117573431" y="2621386"/>
                    </a:lnTo>
                    <a:lnTo>
                      <a:pt x="120617892" y="3405047"/>
                    </a:lnTo>
                    <a:lnTo>
                      <a:pt x="123622255" y="4285502"/>
                    </a:lnTo>
                    <a:lnTo>
                      <a:pt x="126584706" y="5261138"/>
                    </a:lnTo>
                    <a:lnTo>
                      <a:pt x="129503431" y="6330217"/>
                    </a:lnTo>
                    <a:lnTo>
                      <a:pt x="132376765" y="7490879"/>
                    </a:lnTo>
                    <a:lnTo>
                      <a:pt x="135202843" y="8741386"/>
                    </a:lnTo>
                    <a:lnTo>
                      <a:pt x="137979902" y="10080000"/>
                    </a:lnTo>
                    <a:lnTo>
                      <a:pt x="140706176" y="11504860"/>
                    </a:lnTo>
                    <a:lnTo>
                      <a:pt x="143379951" y="13014230"/>
                    </a:lnTo>
                    <a:lnTo>
                      <a:pt x="145999363" y="14606370"/>
                    </a:lnTo>
                    <a:lnTo>
                      <a:pt x="148562647" y="16279545"/>
                    </a:lnTo>
                    <a:lnTo>
                      <a:pt x="151068088" y="18031768"/>
                    </a:lnTo>
                    <a:lnTo>
                      <a:pt x="153513873" y="19861427"/>
                    </a:lnTo>
                    <a:lnTo>
                      <a:pt x="155898235" y="21766784"/>
                    </a:lnTo>
                    <a:lnTo>
                      <a:pt x="158219412" y="23745977"/>
                    </a:lnTo>
                    <a:lnTo>
                      <a:pt x="160475588" y="25797270"/>
                    </a:lnTo>
                    <a:lnTo>
                      <a:pt x="162665049" y="27918925"/>
                    </a:lnTo>
                    <a:lnTo>
                      <a:pt x="164785931" y="30109080"/>
                    </a:lnTo>
                    <a:lnTo>
                      <a:pt x="166836569" y="32365998"/>
                    </a:lnTo>
                    <a:lnTo>
                      <a:pt x="168815147" y="34687942"/>
                    </a:lnTo>
                    <a:lnTo>
                      <a:pt x="170719853" y="37073051"/>
                    </a:lnTo>
                    <a:lnTo>
                      <a:pt x="172548971" y="39519586"/>
                    </a:lnTo>
                    <a:lnTo>
                      <a:pt x="174300637" y="42025812"/>
                    </a:lnTo>
                    <a:lnTo>
                      <a:pt x="175973186" y="44589866"/>
                    </a:lnTo>
                    <a:lnTo>
                      <a:pt x="177564804" y="47210134"/>
                    </a:lnTo>
                    <a:lnTo>
                      <a:pt x="180498088" y="52611872"/>
                    </a:lnTo>
                    <a:lnTo>
                      <a:pt x="183086275" y="58216753"/>
                    </a:lnTo>
                    <a:lnTo>
                      <a:pt x="185315294" y="64010507"/>
                    </a:lnTo>
                    <a:lnTo>
                      <a:pt x="187170784" y="69979111"/>
                    </a:lnTo>
                    <a:lnTo>
                      <a:pt x="188638725" y="76108170"/>
                    </a:lnTo>
                    <a:lnTo>
                      <a:pt x="189704804" y="82383661"/>
                    </a:lnTo>
                    <a:lnTo>
                      <a:pt x="190354853" y="88791313"/>
                    </a:lnTo>
                    <a:lnTo>
                      <a:pt x="190574706" y="95316980"/>
                    </a:lnTo>
                    <a:lnTo>
                      <a:pt x="190519412" y="98593588"/>
                    </a:lnTo>
                    <a:lnTo>
                      <a:pt x="190082696" y="105061923"/>
                    </a:lnTo>
                    <a:lnTo>
                      <a:pt x="189222843" y="111405295"/>
                    </a:lnTo>
                    <a:lnTo>
                      <a:pt x="187954118" y="117609431"/>
                    </a:lnTo>
                    <a:lnTo>
                      <a:pt x="186290588" y="123659938"/>
                    </a:lnTo>
                    <a:lnTo>
                      <a:pt x="184246569" y="129542916"/>
                    </a:lnTo>
                    <a:lnTo>
                      <a:pt x="181836176" y="135244095"/>
                    </a:lnTo>
                    <a:lnTo>
                      <a:pt x="179073676" y="140749080"/>
                    </a:lnTo>
                    <a:lnTo>
                      <a:pt x="175973186" y="146043971"/>
                    </a:lnTo>
                    <a:lnTo>
                      <a:pt x="174300637" y="148608025"/>
                    </a:lnTo>
                    <a:lnTo>
                      <a:pt x="172548971" y="151114250"/>
                    </a:lnTo>
                    <a:lnTo>
                      <a:pt x="170719853" y="153560786"/>
                    </a:lnTo>
                    <a:lnTo>
                      <a:pt x="168815147" y="155945895"/>
                    </a:lnTo>
                    <a:lnTo>
                      <a:pt x="166836569" y="158267839"/>
                    </a:lnTo>
                    <a:lnTo>
                      <a:pt x="164785931" y="160524757"/>
                    </a:lnTo>
                    <a:lnTo>
                      <a:pt x="162665049" y="162714912"/>
                    </a:lnTo>
                    <a:lnTo>
                      <a:pt x="160475588" y="164836567"/>
                    </a:lnTo>
                    <a:lnTo>
                      <a:pt x="158219412" y="166887859"/>
                    </a:lnTo>
                    <a:lnTo>
                      <a:pt x="155898235" y="168867053"/>
                    </a:lnTo>
                    <a:lnTo>
                      <a:pt x="153513873" y="170772410"/>
                    </a:lnTo>
                    <a:lnTo>
                      <a:pt x="151068088" y="172602068"/>
                    </a:lnTo>
                    <a:lnTo>
                      <a:pt x="148562647" y="174354292"/>
                    </a:lnTo>
                    <a:lnTo>
                      <a:pt x="145999363" y="176027466"/>
                    </a:lnTo>
                    <a:lnTo>
                      <a:pt x="143379951" y="177619607"/>
                    </a:lnTo>
                    <a:lnTo>
                      <a:pt x="140706176" y="179128976"/>
                    </a:lnTo>
                    <a:lnTo>
                      <a:pt x="137979902" y="180553837"/>
                    </a:lnTo>
                    <a:lnTo>
                      <a:pt x="135202843" y="181892451"/>
                    </a:lnTo>
                    <a:lnTo>
                      <a:pt x="132376765" y="183142958"/>
                    </a:lnTo>
                    <a:lnTo>
                      <a:pt x="129503431" y="184303619"/>
                    </a:lnTo>
                    <a:lnTo>
                      <a:pt x="126584706" y="185372699"/>
                    </a:lnTo>
                    <a:lnTo>
                      <a:pt x="123622255" y="186348335"/>
                    </a:lnTo>
                    <a:lnTo>
                      <a:pt x="120617892" y="187228790"/>
                    </a:lnTo>
                    <a:lnTo>
                      <a:pt x="117573431" y="188012451"/>
                    </a:lnTo>
                    <a:lnTo>
                      <a:pt x="114490588" y="188697208"/>
                    </a:lnTo>
                    <a:lnTo>
                      <a:pt x="111371127" y="189281572"/>
                    </a:lnTo>
                    <a:lnTo>
                      <a:pt x="108216912" y="189763681"/>
                    </a:lnTo>
                    <a:lnTo>
                      <a:pt x="105029608" y="190141799"/>
                    </a:lnTo>
                    <a:lnTo>
                      <a:pt x="101811078" y="190413940"/>
                    </a:lnTo>
                    <a:lnTo>
                      <a:pt x="98563088" y="190578614"/>
                    </a:lnTo>
                    <a:lnTo>
                      <a:pt x="95287353" y="190633837"/>
                    </a:lnTo>
                    <a:lnTo>
                      <a:pt x="92011569" y="190578614"/>
                    </a:lnTo>
                    <a:lnTo>
                      <a:pt x="88763578" y="190413940"/>
                    </a:lnTo>
                    <a:lnTo>
                      <a:pt x="85545049" y="190141799"/>
                    </a:lnTo>
                    <a:lnTo>
                      <a:pt x="82357745" y="189763681"/>
                    </a:lnTo>
                    <a:lnTo>
                      <a:pt x="79203529" y="189281572"/>
                    </a:lnTo>
                    <a:lnTo>
                      <a:pt x="76084069" y="188697208"/>
                    </a:lnTo>
                    <a:lnTo>
                      <a:pt x="73001225" y="188012451"/>
                    </a:lnTo>
                    <a:lnTo>
                      <a:pt x="69956765" y="187228790"/>
                    </a:lnTo>
                    <a:lnTo>
                      <a:pt x="66952402" y="186348335"/>
                    </a:lnTo>
                    <a:lnTo>
                      <a:pt x="63989951" y="185372699"/>
                    </a:lnTo>
                    <a:lnTo>
                      <a:pt x="61071225" y="184303619"/>
                    </a:lnTo>
                    <a:lnTo>
                      <a:pt x="58197892" y="183142958"/>
                    </a:lnTo>
                    <a:lnTo>
                      <a:pt x="55371814" y="181892451"/>
                    </a:lnTo>
                    <a:lnTo>
                      <a:pt x="52594755" y="180553837"/>
                    </a:lnTo>
                    <a:lnTo>
                      <a:pt x="49868480" y="179128976"/>
                    </a:lnTo>
                    <a:lnTo>
                      <a:pt x="47194706" y="177619607"/>
                    </a:lnTo>
                    <a:lnTo>
                      <a:pt x="44575294" y="176027466"/>
                    </a:lnTo>
                    <a:lnTo>
                      <a:pt x="42012010" y="174354292"/>
                    </a:lnTo>
                    <a:lnTo>
                      <a:pt x="39506569" y="172602068"/>
                    </a:lnTo>
                    <a:lnTo>
                      <a:pt x="37060784" y="170772410"/>
                    </a:lnTo>
                    <a:lnTo>
                      <a:pt x="34676422" y="168867053"/>
                    </a:lnTo>
                    <a:lnTo>
                      <a:pt x="32355245" y="166887859"/>
                    </a:lnTo>
                    <a:lnTo>
                      <a:pt x="30099069" y="164836567"/>
                    </a:lnTo>
                    <a:lnTo>
                      <a:pt x="27909608" y="162714912"/>
                    </a:lnTo>
                    <a:lnTo>
                      <a:pt x="25788725" y="160524757"/>
                    </a:lnTo>
                    <a:lnTo>
                      <a:pt x="23738088" y="158267839"/>
                    </a:lnTo>
                    <a:lnTo>
                      <a:pt x="21759510" y="155945895"/>
                    </a:lnTo>
                    <a:lnTo>
                      <a:pt x="19854804" y="153560786"/>
                    </a:lnTo>
                    <a:lnTo>
                      <a:pt x="18025686" y="151114250"/>
                    </a:lnTo>
                    <a:lnTo>
                      <a:pt x="16274020" y="148608025"/>
                    </a:lnTo>
                    <a:lnTo>
                      <a:pt x="14601471" y="146043971"/>
                    </a:lnTo>
                    <a:lnTo>
                      <a:pt x="13009853" y="143423702"/>
                    </a:lnTo>
                    <a:lnTo>
                      <a:pt x="10076569" y="138021965"/>
                    </a:lnTo>
                    <a:lnTo>
                      <a:pt x="7488382" y="132417084"/>
                    </a:lnTo>
                    <a:lnTo>
                      <a:pt x="5259363" y="126623330"/>
                    </a:lnTo>
                    <a:lnTo>
                      <a:pt x="3403873" y="120654726"/>
                    </a:lnTo>
                    <a:lnTo>
                      <a:pt x="1935931" y="114525667"/>
                    </a:lnTo>
                    <a:lnTo>
                      <a:pt x="869853" y="108250176"/>
                    </a:lnTo>
                    <a:lnTo>
                      <a:pt x="219804" y="101842523"/>
                    </a:lnTo>
                    <a:lnTo>
                      <a:pt x="0" y="95316980"/>
                    </a:lnTo>
                    <a:close/>
                  </a:path>
                </a:pathLst>
              </a:custGeom>
              <a:noFill/>
              <a:ln w="25900" cap="flat" cmpd="sng">
                <a:solidFill>
                  <a:srgbClr val="A6A6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553" name="Google Shape;553;p30"/>
            <p:cNvSpPr/>
            <p:nvPr/>
          </p:nvSpPr>
          <p:spPr>
            <a:xfrm>
              <a:off x="3384830" y="3073587"/>
              <a:ext cx="2549805" cy="582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600" rIns="0" bIns="0" numCol="1" anchor="t" anchorCtr="0">
              <a:noAutofit/>
            </a:bodyPr>
            <a:lstStyle/>
            <a:p>
              <a:pPr marL="384175" marR="0" lvl="0" indent="-952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Методики та технології,</a:t>
              </a:r>
              <a:endParaRPr/>
            </a:p>
            <a:p>
              <a:pPr marL="266700" marR="0" lvl="0" indent="-25241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які використовую для навчання спілкуванню і мотивації</a:t>
              </a:r>
              <a:endParaRPr sz="1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554" name="Google Shape;554;p30"/>
            <p:cNvGrpSpPr/>
            <p:nvPr/>
          </p:nvGrpSpPr>
          <p:grpSpPr>
            <a:xfrm>
              <a:off x="2962275" y="415925"/>
              <a:ext cx="3995738" cy="1584325"/>
              <a:chOff x="1866" y="262"/>
              <a:chExt cx="2517" cy="998"/>
            </a:xfrm>
          </p:grpSpPr>
          <p:pic>
            <p:nvPicPr>
              <p:cNvPr id="555" name="Google Shape;555;p30"/>
              <p:cNvPicPr preferRelativeResize="0"/>
              <p:nvPr/>
            </p:nvPicPr>
            <p:blipFill rotWithShape="1"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66" y="262"/>
                <a:ext cx="2516" cy="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6" name="Google Shape;556;p30"/>
              <p:cNvSpPr/>
              <p:nvPr/>
            </p:nvSpPr>
            <p:spPr>
              <a:xfrm>
                <a:off x="1867" y="263"/>
                <a:ext cx="2516" cy="99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1131574" y="38352217"/>
                    </a:moveTo>
                    <a:lnTo>
                      <a:pt x="130496995" y="0"/>
                    </a:lnTo>
                    <a:lnTo>
                      <a:pt x="128158951" y="51024072"/>
                    </a:lnTo>
                    <a:lnTo>
                      <a:pt x="158881192" y="28018857"/>
                    </a:lnTo>
                    <a:lnTo>
                      <a:pt x="144525596" y="57688826"/>
                    </a:lnTo>
                    <a:lnTo>
                      <a:pt x="190584801" y="58682287"/>
                    </a:lnTo>
                    <a:lnTo>
                      <a:pt x="149862019" y="83032658"/>
                    </a:lnTo>
                    <a:lnTo>
                      <a:pt x="161201161" y="99709649"/>
                    </a:lnTo>
                    <a:lnTo>
                      <a:pt x="144525596" y="108713019"/>
                    </a:lnTo>
                    <a:lnTo>
                      <a:pt x="166555755" y="138061866"/>
                    </a:lnTo>
                    <a:lnTo>
                      <a:pt x="129176566" y="126735045"/>
                    </a:lnTo>
                    <a:lnTo>
                      <a:pt x="131841749" y="153408867"/>
                    </a:lnTo>
                    <a:lnTo>
                      <a:pt x="107467440" y="140736891"/>
                    </a:lnTo>
                    <a:lnTo>
                      <a:pt x="102458108" y="166401846"/>
                    </a:lnTo>
                    <a:lnTo>
                      <a:pt x="87102973" y="153408867"/>
                    </a:lnTo>
                    <a:lnTo>
                      <a:pt x="76763275" y="174090512"/>
                    </a:lnTo>
                    <a:lnTo>
                      <a:pt x="66411510" y="160073501"/>
                    </a:lnTo>
                    <a:lnTo>
                      <a:pt x="43381860" y="190767503"/>
                    </a:lnTo>
                    <a:lnTo>
                      <a:pt x="42394531" y="161097533"/>
                    </a:lnTo>
                    <a:lnTo>
                      <a:pt x="11339141" y="157429047"/>
                    </a:lnTo>
                    <a:lnTo>
                      <a:pt x="29383641" y="135738415"/>
                    </a:lnTo>
                    <a:lnTo>
                      <a:pt x="0" y="113726780"/>
                    </a:lnTo>
                    <a:lnTo>
                      <a:pt x="34720064" y="102384674"/>
                    </a:lnTo>
                    <a:lnTo>
                      <a:pt x="10339650" y="73035827"/>
                    </a:lnTo>
                    <a:lnTo>
                      <a:pt x="47397806" y="69030933"/>
                    </a:lnTo>
                    <a:lnTo>
                      <a:pt x="39723339" y="32008586"/>
                    </a:lnTo>
                    <a:lnTo>
                      <a:pt x="75436789" y="56358957"/>
                    </a:lnTo>
                    <a:lnTo>
                      <a:pt x="85782496" y="16661585"/>
                    </a:lnTo>
                    <a:lnTo>
                      <a:pt x="101131574" y="38352217"/>
                    </a:lnTo>
                    <a:close/>
                  </a:path>
                </a:pathLst>
              </a:custGeom>
              <a:noFill/>
              <a:ln w="25900" cap="flat" cmpd="sng">
                <a:solidFill>
                  <a:srgbClr val="7E7E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557" name="Google Shape;557;p30"/>
            <p:cNvSpPr/>
            <p:nvPr/>
          </p:nvSpPr>
          <p:spPr>
            <a:xfrm>
              <a:off x="4222750" y="893763"/>
              <a:ext cx="1182687" cy="82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00" rIns="0" bIns="0" numCol="1" anchor="t" anchorCtr="0">
              <a:noAutofit/>
            </a:bodyPr>
            <a:lstStyle/>
            <a:p>
              <a:pPr marL="12700" marR="0" lvl="0" indent="158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ПРИРОДНО- РОЗМОВНИЙ МЕТОД</a:t>
              </a:r>
              <a:endParaRPr/>
            </a:p>
          </p:txBody>
        </p:sp>
        <p:grpSp>
          <p:nvGrpSpPr>
            <p:cNvPr id="558" name="Google Shape;558;p30"/>
            <p:cNvGrpSpPr/>
            <p:nvPr/>
          </p:nvGrpSpPr>
          <p:grpSpPr>
            <a:xfrm>
              <a:off x="6229350" y="1208088"/>
              <a:ext cx="2913063" cy="2232025"/>
              <a:chOff x="3924" y="761"/>
              <a:chExt cx="1835" cy="1406"/>
            </a:xfrm>
          </p:grpSpPr>
          <p:pic>
            <p:nvPicPr>
              <p:cNvPr id="559" name="Google Shape;559;p30"/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24" y="761"/>
                <a:ext cx="1835" cy="14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0" name="Google Shape;560;p30"/>
              <p:cNvSpPr/>
              <p:nvPr/>
            </p:nvSpPr>
            <p:spPr>
              <a:xfrm>
                <a:off x="3924" y="762"/>
                <a:ext cx="1835" cy="140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3283183" y="38333125"/>
                    </a:moveTo>
                    <a:lnTo>
                      <a:pt x="133273177" y="0"/>
                    </a:lnTo>
                    <a:lnTo>
                      <a:pt x="130889591" y="51002391"/>
                    </a:lnTo>
                    <a:lnTo>
                      <a:pt x="162266550" y="28006804"/>
                    </a:lnTo>
                    <a:lnTo>
                      <a:pt x="147599608" y="57662434"/>
                    </a:lnTo>
                    <a:lnTo>
                      <a:pt x="190603815" y="58574776"/>
                    </a:lnTo>
                  </a:path>
                  <a:path w="120000" h="120000" extrusionOk="0">
                    <a:moveTo>
                      <a:pt x="190603815" y="61023032"/>
                    </a:moveTo>
                    <a:lnTo>
                      <a:pt x="153056044" y="83000968"/>
                    </a:lnTo>
                    <a:lnTo>
                      <a:pt x="164633526" y="99672769"/>
                    </a:lnTo>
                    <a:lnTo>
                      <a:pt x="147599608" y="108675843"/>
                    </a:lnTo>
                    <a:lnTo>
                      <a:pt x="170106638" y="138005979"/>
                    </a:lnTo>
                    <a:lnTo>
                      <a:pt x="131919433" y="126681737"/>
                    </a:lnTo>
                    <a:lnTo>
                      <a:pt x="134643531" y="153343601"/>
                    </a:lnTo>
                    <a:lnTo>
                      <a:pt x="109752850" y="140674420"/>
                    </a:lnTo>
                    <a:lnTo>
                      <a:pt x="104636926" y="166338278"/>
                    </a:lnTo>
                    <a:lnTo>
                      <a:pt x="88956752" y="153343601"/>
                    </a:lnTo>
                    <a:lnTo>
                      <a:pt x="78392501" y="174017936"/>
                    </a:lnTo>
                    <a:lnTo>
                      <a:pt x="67828316" y="160014491"/>
                    </a:lnTo>
                    <a:lnTo>
                      <a:pt x="44308120" y="190689737"/>
                    </a:lnTo>
                    <a:lnTo>
                      <a:pt x="43294888" y="161023260"/>
                    </a:lnTo>
                    <a:lnTo>
                      <a:pt x="11577351" y="157367829"/>
                    </a:lnTo>
                    <a:lnTo>
                      <a:pt x="30006540" y="135684726"/>
                    </a:lnTo>
                    <a:lnTo>
                      <a:pt x="0" y="113676214"/>
                    </a:lnTo>
                    <a:lnTo>
                      <a:pt x="35454801" y="102341125"/>
                    </a:lnTo>
                    <a:lnTo>
                      <a:pt x="10564185" y="73010904"/>
                    </a:lnTo>
                    <a:lnTo>
                      <a:pt x="48410812" y="69008370"/>
                    </a:lnTo>
                    <a:lnTo>
                      <a:pt x="40570790" y="31998577"/>
                    </a:lnTo>
                    <a:lnTo>
                      <a:pt x="77047063" y="56339189"/>
                    </a:lnTo>
                    <a:lnTo>
                      <a:pt x="87603008" y="16660868"/>
                    </a:lnTo>
                    <a:lnTo>
                      <a:pt x="103283183" y="38333125"/>
                    </a:lnTo>
                  </a:path>
                </a:pathLst>
              </a:custGeom>
              <a:noFill/>
              <a:ln w="25900" cap="flat" cmpd="sng">
                <a:solidFill>
                  <a:srgbClr val="7E7E7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561" name="Google Shape;561;p30"/>
            <p:cNvSpPr/>
            <p:nvPr/>
          </p:nvSpPr>
          <p:spPr>
            <a:xfrm>
              <a:off x="7080249" y="2127250"/>
              <a:ext cx="1052513" cy="82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00" rIns="0" bIns="0" numCol="1" anchor="t" anchorCtr="0">
              <a:noAutofit/>
            </a:bodyPr>
            <a:lstStyle/>
            <a:p>
              <a:pPr marL="12700" marR="0" lvl="0" indent="38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КРИТИЧНЕ МИСЛЕННЯ</a:t>
              </a:r>
              <a:endParaRPr/>
            </a:p>
          </p:txBody>
        </p:sp>
        <p:grpSp>
          <p:nvGrpSpPr>
            <p:cNvPr id="562" name="Google Shape;562;p30"/>
            <p:cNvGrpSpPr/>
            <p:nvPr/>
          </p:nvGrpSpPr>
          <p:grpSpPr>
            <a:xfrm>
              <a:off x="179388" y="3505200"/>
              <a:ext cx="4319587" cy="1801813"/>
              <a:chOff x="113" y="2208"/>
              <a:chExt cx="2721" cy="1135"/>
            </a:xfrm>
          </p:grpSpPr>
          <p:pic>
            <p:nvPicPr>
              <p:cNvPr id="563" name="Google Shape;563;p30"/>
              <p:cNvPicPr preferRelativeResize="0"/>
              <p:nvPr/>
            </p:nvPicPr>
            <p:blipFill rotWithShape="1">
              <a:blip r:embed="rId9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3" y="2208"/>
                <a:ext cx="2721" cy="11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4" name="Google Shape;564;p30"/>
              <p:cNvSpPr/>
              <p:nvPr/>
            </p:nvSpPr>
            <p:spPr>
              <a:xfrm>
                <a:off x="114" y="2209"/>
                <a:ext cx="2720" cy="11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1149897" y="38314921"/>
                    </a:moveTo>
                    <a:lnTo>
                      <a:pt x="130514912" y="0"/>
                    </a:lnTo>
                    <a:lnTo>
                      <a:pt x="128178485" y="50988148"/>
                    </a:lnTo>
                    <a:lnTo>
                      <a:pt x="158904971" y="27993651"/>
                    </a:lnTo>
                    <a:lnTo>
                      <a:pt x="144544632" y="57640423"/>
                    </a:lnTo>
                    <a:lnTo>
                      <a:pt x="190612059" y="58648360"/>
                    </a:lnTo>
                    <a:lnTo>
                      <a:pt x="149884279" y="82973333"/>
                    </a:lnTo>
                    <a:lnTo>
                      <a:pt x="161224632" y="99637778"/>
                    </a:lnTo>
                    <a:lnTo>
                      <a:pt x="144544632" y="108642116"/>
                    </a:lnTo>
                    <a:lnTo>
                      <a:pt x="166581000" y="137952910"/>
                    </a:lnTo>
                    <a:lnTo>
                      <a:pt x="129192618" y="126637037"/>
                    </a:lnTo>
                    <a:lnTo>
                      <a:pt x="131859618" y="153286984"/>
                    </a:lnTo>
                    <a:lnTo>
                      <a:pt x="107481221" y="140627196"/>
                    </a:lnTo>
                    <a:lnTo>
                      <a:pt x="102472191" y="166282540"/>
                    </a:lnTo>
                    <a:lnTo>
                      <a:pt x="87114485" y="153286984"/>
                    </a:lnTo>
                    <a:lnTo>
                      <a:pt x="76777103" y="173956402"/>
                    </a:lnTo>
                    <a:lnTo>
                      <a:pt x="66422868" y="159952804"/>
                    </a:lnTo>
                    <a:lnTo>
                      <a:pt x="43390853" y="190620952"/>
                    </a:lnTo>
                    <a:lnTo>
                      <a:pt x="42402485" y="160974180"/>
                    </a:lnTo>
                    <a:lnTo>
                      <a:pt x="11339779" y="157305291"/>
                    </a:lnTo>
                    <a:lnTo>
                      <a:pt x="29385706" y="135641376"/>
                    </a:lnTo>
                    <a:lnTo>
                      <a:pt x="0" y="113641481"/>
                    </a:lnTo>
                    <a:lnTo>
                      <a:pt x="34724779" y="102298836"/>
                    </a:lnTo>
                    <a:lnTo>
                      <a:pt x="10342456" y="72988042"/>
                    </a:lnTo>
                    <a:lnTo>
                      <a:pt x="47405912" y="68983069"/>
                    </a:lnTo>
                    <a:lnTo>
                      <a:pt x="39728206" y="31985185"/>
                    </a:lnTo>
                    <a:lnTo>
                      <a:pt x="75449206" y="56323492"/>
                    </a:lnTo>
                    <a:lnTo>
                      <a:pt x="85792235" y="16651005"/>
                    </a:lnTo>
                    <a:lnTo>
                      <a:pt x="101149897" y="38314921"/>
                    </a:lnTo>
                    <a:close/>
                  </a:path>
                </a:pathLst>
              </a:custGeom>
              <a:noFill/>
              <a:ln w="25900" cap="flat" cmpd="sng">
                <a:solidFill>
                  <a:srgbClr val="7E7E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565" name="Google Shape;565;p30"/>
            <p:cNvSpPr/>
            <p:nvPr/>
          </p:nvSpPr>
          <p:spPr>
            <a:xfrm>
              <a:off x="1355725" y="4202112"/>
              <a:ext cx="1649413" cy="819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600" rIns="0" bIns="0" numCol="1" anchor="t" anchorCtr="0">
              <a:noAutofit/>
            </a:bodyPr>
            <a:lstStyle/>
            <a:p>
              <a:pPr marL="22225" marR="0" lvl="0" indent="-793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ІНФОРМАЦІЙНО- КОМУНІКАЦІЙНІ</a:t>
              </a:r>
              <a:endParaRPr/>
            </a:p>
          </p:txBody>
        </p:sp>
        <p:grpSp>
          <p:nvGrpSpPr>
            <p:cNvPr id="566" name="Google Shape;566;p30"/>
            <p:cNvGrpSpPr/>
            <p:nvPr/>
          </p:nvGrpSpPr>
          <p:grpSpPr>
            <a:xfrm>
              <a:off x="1709738" y="4797425"/>
              <a:ext cx="2951162" cy="1947863"/>
              <a:chOff x="1077" y="3022"/>
              <a:chExt cx="1859" cy="1227"/>
            </a:xfrm>
          </p:grpSpPr>
          <p:pic>
            <p:nvPicPr>
              <p:cNvPr id="567" name="Google Shape;567;p30"/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7" y="3022"/>
                <a:ext cx="1859" cy="12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8" name="Google Shape;568;p30"/>
              <p:cNvSpPr/>
              <p:nvPr/>
            </p:nvSpPr>
            <p:spPr>
              <a:xfrm>
                <a:off x="1078" y="3023"/>
                <a:ext cx="1858" cy="122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1168009" y="38323752"/>
                    </a:moveTo>
                    <a:lnTo>
                      <a:pt x="130548891" y="0"/>
                    </a:lnTo>
                    <a:lnTo>
                      <a:pt x="128211216" y="50990604"/>
                    </a:lnTo>
                    <a:lnTo>
                      <a:pt x="158945490" y="27993866"/>
                    </a:lnTo>
                    <a:lnTo>
                      <a:pt x="144583143" y="57653442"/>
                    </a:lnTo>
                    <a:lnTo>
                      <a:pt x="190655845" y="58647896"/>
                    </a:lnTo>
                    <a:lnTo>
                      <a:pt x="149922885" y="82979608"/>
                    </a:lnTo>
                    <a:lnTo>
                      <a:pt x="161266760" y="99642969"/>
                    </a:lnTo>
                    <a:lnTo>
                      <a:pt x="144583143" y="108645220"/>
                    </a:lnTo>
                    <a:lnTo>
                      <a:pt x="166622906" y="137964176"/>
                    </a:lnTo>
                    <a:lnTo>
                      <a:pt x="129220108" y="126649821"/>
                    </a:lnTo>
                    <a:lnTo>
                      <a:pt x="131885877" y="153303622"/>
                    </a:lnTo>
                    <a:lnTo>
                      <a:pt x="107508439" y="140638042"/>
                    </a:lnTo>
                    <a:lnTo>
                      <a:pt x="102496792" y="166294943"/>
                    </a:lnTo>
                    <a:lnTo>
                      <a:pt x="87133757" y="153303622"/>
                    </a:lnTo>
                    <a:lnTo>
                      <a:pt x="76790571" y="173973377"/>
                    </a:lnTo>
                    <a:lnTo>
                      <a:pt x="66439182" y="159966460"/>
                    </a:lnTo>
                    <a:lnTo>
                      <a:pt x="43398730" y="190636737"/>
                    </a:lnTo>
                    <a:lnTo>
                      <a:pt x="42414446" y="160982055"/>
                    </a:lnTo>
                    <a:lnTo>
                      <a:pt x="11343875" y="157318728"/>
                    </a:lnTo>
                    <a:lnTo>
                      <a:pt x="29389085" y="135652072"/>
                    </a:lnTo>
                    <a:lnTo>
                      <a:pt x="0" y="113649788"/>
                    </a:lnTo>
                    <a:lnTo>
                      <a:pt x="34728827" y="102308124"/>
                    </a:lnTo>
                    <a:lnTo>
                      <a:pt x="10343186" y="72992887"/>
                    </a:lnTo>
                    <a:lnTo>
                      <a:pt x="47417890" y="68990212"/>
                    </a:lnTo>
                    <a:lnTo>
                      <a:pt x="39740474" y="31996542"/>
                    </a:lnTo>
                    <a:lnTo>
                      <a:pt x="75469989" y="56323361"/>
                    </a:lnTo>
                    <a:lnTo>
                      <a:pt x="85813175" y="16657096"/>
                    </a:lnTo>
                    <a:lnTo>
                      <a:pt x="101168009" y="38323752"/>
                    </a:lnTo>
                    <a:close/>
                  </a:path>
                </a:pathLst>
              </a:custGeom>
              <a:noFill/>
              <a:ln w="25900" cap="flat" cmpd="sng">
                <a:solidFill>
                  <a:srgbClr val="7E7E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569" name="Google Shape;569;p30"/>
            <p:cNvSpPr/>
            <p:nvPr/>
          </p:nvSpPr>
          <p:spPr>
            <a:xfrm>
              <a:off x="2574925" y="5676901"/>
              <a:ext cx="1004888" cy="416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600" rIns="0" bIns="0" numCol="1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ПРОЕКТНІ</a:t>
              </a:r>
              <a:endParaRPr/>
            </a:p>
          </p:txBody>
        </p:sp>
        <p:grpSp>
          <p:nvGrpSpPr>
            <p:cNvPr id="570" name="Google Shape;570;p30"/>
            <p:cNvGrpSpPr/>
            <p:nvPr/>
          </p:nvGrpSpPr>
          <p:grpSpPr>
            <a:xfrm>
              <a:off x="4630738" y="4479925"/>
              <a:ext cx="2354262" cy="2232025"/>
              <a:chOff x="2917" y="2822"/>
              <a:chExt cx="1483" cy="1406"/>
            </a:xfrm>
          </p:grpSpPr>
          <p:pic>
            <p:nvPicPr>
              <p:cNvPr id="571" name="Google Shape;571;p30"/>
              <p:cNvPicPr preferRelativeResize="0"/>
              <p:nvPr/>
            </p:nvPicPr>
            <p:blipFill rotWithShape="1">
              <a:blip r:embed="rId11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17" y="2822"/>
                <a:ext cx="1483" cy="14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2" name="Google Shape;572;p30"/>
              <p:cNvSpPr/>
              <p:nvPr/>
            </p:nvSpPr>
            <p:spPr>
              <a:xfrm>
                <a:off x="2917" y="2823"/>
                <a:ext cx="1482" cy="140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1168097" y="38333125"/>
                    </a:moveTo>
                    <a:lnTo>
                      <a:pt x="130547692" y="0"/>
                    </a:lnTo>
                    <a:lnTo>
                      <a:pt x="128203158" y="51002391"/>
                    </a:lnTo>
                    <a:lnTo>
                      <a:pt x="158940162" y="28006804"/>
                    </a:lnTo>
                    <a:lnTo>
                      <a:pt x="144574251" y="57662520"/>
                    </a:lnTo>
                    <a:lnTo>
                      <a:pt x="190654170" y="58660356"/>
                    </a:lnTo>
                    <a:lnTo>
                      <a:pt x="149921700" y="83000968"/>
                    </a:lnTo>
                    <a:lnTo>
                      <a:pt x="161264291" y="99670633"/>
                    </a:lnTo>
                    <a:lnTo>
                      <a:pt x="144574251" y="108675758"/>
                    </a:lnTo>
                    <a:lnTo>
                      <a:pt x="166621862" y="138002733"/>
                    </a:lnTo>
                    <a:lnTo>
                      <a:pt x="129221134" y="126685068"/>
                    </a:lnTo>
                    <a:lnTo>
                      <a:pt x="131884615" y="153345822"/>
                    </a:lnTo>
                    <a:lnTo>
                      <a:pt x="107502672" y="140677665"/>
                    </a:lnTo>
                    <a:lnTo>
                      <a:pt x="102494656" y="166341609"/>
                    </a:lnTo>
                    <a:lnTo>
                      <a:pt x="87131255" y="153345822"/>
                    </a:lnTo>
                    <a:lnTo>
                      <a:pt x="76786154" y="174022292"/>
                    </a:lnTo>
                    <a:lnTo>
                      <a:pt x="66441053" y="160011246"/>
                    </a:lnTo>
                    <a:lnTo>
                      <a:pt x="43395870" y="190689822"/>
                    </a:lnTo>
                    <a:lnTo>
                      <a:pt x="42408745" y="161026591"/>
                    </a:lnTo>
                    <a:lnTo>
                      <a:pt x="11342510" y="157363559"/>
                    </a:lnTo>
                    <a:lnTo>
                      <a:pt x="29389879" y="135690192"/>
                    </a:lnTo>
                    <a:lnTo>
                      <a:pt x="0" y="113680569"/>
                    </a:lnTo>
                    <a:lnTo>
                      <a:pt x="34737247" y="102336854"/>
                    </a:lnTo>
                    <a:lnTo>
                      <a:pt x="10345101" y="73010904"/>
                    </a:lnTo>
                    <a:lnTo>
                      <a:pt x="47416761" y="69008370"/>
                    </a:lnTo>
                    <a:lnTo>
                      <a:pt x="39734980" y="31998577"/>
                    </a:lnTo>
                    <a:lnTo>
                      <a:pt x="75469798" y="56339189"/>
                    </a:lnTo>
                    <a:lnTo>
                      <a:pt x="85814899" y="16660868"/>
                    </a:lnTo>
                    <a:lnTo>
                      <a:pt x="101168097" y="38333125"/>
                    </a:lnTo>
                    <a:close/>
                  </a:path>
                </a:pathLst>
              </a:custGeom>
              <a:noFill/>
              <a:ln w="25900" cap="flat" cmpd="sng">
                <a:solidFill>
                  <a:srgbClr val="7E7E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573" name="Google Shape;573;p30"/>
            <p:cNvSpPr/>
            <p:nvPr/>
          </p:nvSpPr>
          <p:spPr>
            <a:xfrm>
              <a:off x="5387975" y="5507038"/>
              <a:ext cx="666750" cy="417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00" rIns="0" bIns="0" numCol="1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ІГРОВІ</a:t>
              </a:r>
              <a:endParaRPr/>
            </a:p>
          </p:txBody>
        </p:sp>
        <p:grpSp>
          <p:nvGrpSpPr>
            <p:cNvPr id="574" name="Google Shape;574;p30"/>
            <p:cNvGrpSpPr/>
            <p:nvPr/>
          </p:nvGrpSpPr>
          <p:grpSpPr>
            <a:xfrm>
              <a:off x="5940425" y="3644900"/>
              <a:ext cx="3095626" cy="1585913"/>
              <a:chOff x="3742" y="2296"/>
              <a:chExt cx="1950" cy="999"/>
            </a:xfrm>
          </p:grpSpPr>
          <p:pic>
            <p:nvPicPr>
              <p:cNvPr id="575" name="Google Shape;575;p30"/>
              <p:cNvPicPr preferRelativeResize="0"/>
              <p:nvPr/>
            </p:nvPicPr>
            <p:blipFill rotWithShape="1">
              <a:blip r:embed="rId12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42" y="2296"/>
                <a:ext cx="1949" cy="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6" name="Google Shape;576;p30"/>
              <p:cNvSpPr/>
              <p:nvPr/>
            </p:nvSpPr>
            <p:spPr>
              <a:xfrm>
                <a:off x="3743" y="2297"/>
                <a:ext cx="1949" cy="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5287081" y="51217275"/>
                    </a:moveTo>
                    <a:lnTo>
                      <a:pt x="128128538" y="0"/>
                    </a:lnTo>
                    <a:lnTo>
                      <a:pt x="124891308" y="47033146"/>
                    </a:lnTo>
                    <a:lnTo>
                      <a:pt x="162166424" y="39367335"/>
                    </a:lnTo>
                    <a:lnTo>
                      <a:pt x="147356491" y="64609539"/>
                    </a:lnTo>
                    <a:lnTo>
                      <a:pt x="186132868" y="71863046"/>
                    </a:lnTo>
                    <a:lnTo>
                      <a:pt x="155347912" y="92508818"/>
                    </a:lnTo>
                    <a:lnTo>
                      <a:pt x="190574223" y="117369259"/>
                    </a:lnTo>
                    <a:lnTo>
                      <a:pt x="148552796" y="114299880"/>
                    </a:lnTo>
                    <a:lnTo>
                      <a:pt x="160094223" y="159806092"/>
                    </a:lnTo>
                    <a:lnTo>
                      <a:pt x="123695003" y="127676874"/>
                    </a:lnTo>
                    <a:lnTo>
                      <a:pt x="116876429" y="174313106"/>
                    </a:lnTo>
                    <a:lnTo>
                      <a:pt x="92925623" y="131891543"/>
                    </a:lnTo>
                    <a:lnTo>
                      <a:pt x="74862822" y="190759479"/>
                    </a:lnTo>
                    <a:lnTo>
                      <a:pt x="68067830" y="138015030"/>
                    </a:lnTo>
                    <a:lnTo>
                      <a:pt x="42013545" y="155576152"/>
                    </a:lnTo>
                    <a:lnTo>
                      <a:pt x="49997209" y="123080441"/>
                    </a:lnTo>
                    <a:lnTo>
                      <a:pt x="1188486" y="128822164"/>
                    </a:lnTo>
                    <a:lnTo>
                      <a:pt x="32841457" y="103992265"/>
                    </a:lnTo>
                    <a:lnTo>
                      <a:pt x="0" y="76077715"/>
                    </a:lnTo>
                    <a:lnTo>
                      <a:pt x="40824997" y="67266613"/>
                    </a:lnTo>
                    <a:lnTo>
                      <a:pt x="3260688" y="20263888"/>
                    </a:lnTo>
                    <a:lnTo>
                      <a:pt x="64510005" y="55813707"/>
                    </a:lnTo>
                    <a:lnTo>
                      <a:pt x="73689913" y="20263888"/>
                    </a:lnTo>
                    <a:lnTo>
                      <a:pt x="95287081" y="51217275"/>
                    </a:lnTo>
                    <a:close/>
                  </a:path>
                </a:pathLst>
              </a:custGeom>
              <a:noFill/>
              <a:ln w="25900" cap="flat" cmpd="sng">
                <a:solidFill>
                  <a:srgbClr val="7E7E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577" name="Google Shape;577;p30"/>
            <p:cNvSpPr/>
            <p:nvPr/>
          </p:nvSpPr>
          <p:spPr>
            <a:xfrm>
              <a:off x="6699249" y="4154488"/>
              <a:ext cx="1543050" cy="617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600" rIns="0" bIns="0" numCol="1" anchor="t" anchorCtr="0">
              <a:noAutofit/>
            </a:bodyPr>
            <a:lstStyle/>
            <a:p>
              <a:pPr marL="12700" marR="0" lvl="0" indent="2603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ЗДОРОВ’Я- ЗБЕРЕЖУВАЛЬНІ</a:t>
              </a:r>
              <a:endParaRPr/>
            </a:p>
          </p:txBody>
        </p:sp>
      </p:grpSp>
      <p:pic>
        <p:nvPicPr>
          <p:cNvPr id="578" name="Google Shape;578;p30" descr="Образовательный центр Лингвист - курсы английского языка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31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584" name="Google Shape;584;p31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p31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86" name="Google Shape;586;p31"/>
          <p:cNvSpPr/>
          <p:nvPr/>
        </p:nvSpPr>
        <p:spPr>
          <a:xfrm>
            <a:off x="1430867" y="431800"/>
            <a:ext cx="9369296" cy="5952067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7" name="Google Shape;587;p3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036" y="504033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88" name="Google Shape;588;p31"/>
          <p:cNvSpPr txBox="1"/>
          <p:nvPr/>
        </p:nvSpPr>
        <p:spPr>
          <a:xfrm>
            <a:off x="2290420" y="577441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89" name="Google Shape;589;p31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590" name="Google Shape;590;p31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591" name="Google Shape;591;p31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593" name="Google Shape;593;p31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594" name="Google Shape;594;p31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5" name="Google Shape;595;p31"/>
          <p:cNvSpPr txBox="1"/>
          <p:nvPr/>
        </p:nvSpPr>
        <p:spPr>
          <a:xfrm>
            <a:off x="1946657" y="2200043"/>
            <a:ext cx="856853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266700" marR="0" lvl="0" indent="4460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Проєктна робота </a:t>
            </a:r>
            <a:r>
              <a:rPr lang="ru-RU" altLang="ru-RU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дає можливість учням по-новому  розкрити  себе  незалежно  від  рівня володіння мовою, учить їх прийомам співпраці та взаємодії в роботі, допомагає розвивати творчі здібності і навички дослідження.</a:t>
            </a:r>
            <a:endParaRPr/>
          </a:p>
          <a:p>
            <a:pPr marL="307975" marR="0" lvl="0" indent="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Проєкт робить мову більш пов'язаною з потребами того, хто навчається, вчить  спілкуватися про власний внутрішній  світ, свої думки, налагоджує тісний  зв’язок між мовою і культурою.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6" name="Google Shape;596;p31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7" name="Google Shape;597;p31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Google Shape;598;p31"/>
          <p:cNvSpPr/>
          <p:nvPr/>
        </p:nvSpPr>
        <p:spPr>
          <a:xfrm>
            <a:off x="1839225" y="1087095"/>
            <a:ext cx="88240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 полишайте дитину радості відкриття, пошуку, не давайте їй готових висновків, правил, де це можливо, нехай дитина сама до цього дійде.</a:t>
            </a:r>
            <a:endParaRPr sz="200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9" name="Google Shape;599;p31" descr="Проєктна діяльність другокласників – Інтелект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4920" y="4398891"/>
            <a:ext cx="2376850" cy="158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1" descr="Образовательный центр Лингвист - курсы английского язык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4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03" name="Google Shape;103;p14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4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5" name="Google Shape;105;p14"/>
          <p:cNvSpPr/>
          <p:nvPr/>
        </p:nvSpPr>
        <p:spPr>
          <a:xfrm>
            <a:off x="1608667" y="457201"/>
            <a:ext cx="9191496" cy="5562840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9568231" y="768271"/>
            <a:ext cx="1233284" cy="5251767"/>
          </a:xfrm>
          <a:custGeom>
            <a:avLst/>
            <a:gdLst/>
            <a:ahLst/>
            <a:cxnLst/>
            <a:rect l="l" t="t" r="r" b="b"/>
            <a:pathLst>
              <a:path w="1369256" h="5830785" extrusionOk="0">
                <a:moveTo>
                  <a:pt x="0" y="0"/>
                </a:moveTo>
                <a:lnTo>
                  <a:pt x="1224886" y="0"/>
                </a:lnTo>
                <a:cubicBezTo>
                  <a:pt x="1304619" y="0"/>
                  <a:pt x="1369256" y="64637"/>
                  <a:pt x="1369256" y="144370"/>
                </a:cubicBezTo>
                <a:lnTo>
                  <a:pt x="1369256" y="5686415"/>
                </a:lnTo>
                <a:cubicBezTo>
                  <a:pt x="1369256" y="5766148"/>
                  <a:pt x="1304619" y="5830785"/>
                  <a:pt x="1224886" y="5830785"/>
                </a:cubicBezTo>
                <a:lnTo>
                  <a:pt x="0" y="5830785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7" name="Google Shape;107;p14"/>
          <p:cNvCxnSpPr/>
          <p:nvPr/>
        </p:nvCxnSpPr>
        <p:spPr>
          <a:xfrm>
            <a:off x="2930327" y="1750130"/>
            <a:ext cx="757709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2930327" y="2837700"/>
            <a:ext cx="757709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4"/>
          <p:cNvCxnSpPr/>
          <p:nvPr/>
        </p:nvCxnSpPr>
        <p:spPr>
          <a:xfrm>
            <a:off x="2930327" y="3925270"/>
            <a:ext cx="757709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2930327" y="5012840"/>
            <a:ext cx="757709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1" name="Google Shape;111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0477" y="5231434"/>
            <a:ext cx="823597" cy="74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0477" y="4065150"/>
            <a:ext cx="823597" cy="82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9969" y="2145114"/>
            <a:ext cx="823597" cy="46327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196"/>
              </a:srgbClr>
            </a:outerShdw>
          </a:effectLst>
        </p:spPr>
      </p:pic>
      <p:grpSp>
        <p:nvGrpSpPr>
          <p:cNvPr id="114" name="Google Shape;114;p14"/>
          <p:cNvGrpSpPr/>
          <p:nvPr/>
        </p:nvGrpSpPr>
        <p:grpSpPr>
          <a:xfrm>
            <a:off x="904014" y="787812"/>
            <a:ext cx="1153941" cy="992639"/>
            <a:chOff x="904014" y="787812"/>
            <a:chExt cx="1153941" cy="992639"/>
          </a:xfrm>
        </p:grpSpPr>
        <p:grpSp>
          <p:nvGrpSpPr>
            <p:cNvPr id="115" name="Google Shape;115;p14"/>
            <p:cNvGrpSpPr/>
            <p:nvPr/>
          </p:nvGrpSpPr>
          <p:grpSpPr>
            <a:xfrm>
              <a:off x="1044295" y="787812"/>
              <a:ext cx="1013660" cy="992639"/>
              <a:chOff x="368102" y="535302"/>
              <a:chExt cx="1125418" cy="1102079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368104" y="535302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FF5050"/>
                  </a:gs>
                  <a:gs pos="100000">
                    <a:srgbClr val="D60093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 rot="10800000">
                <a:off x="368102" y="1571395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18" name="Google Shape;118;p14"/>
            <p:cNvSpPr txBox="1"/>
            <p:nvPr/>
          </p:nvSpPr>
          <p:spPr>
            <a:xfrm>
              <a:off x="904014" y="975494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 b="0" i="0" u="none" strike="noStrike" cap="non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01</a:t>
              </a:r>
              <a:endParaRPr/>
            </a:p>
          </p:txBody>
        </p:sp>
      </p:grpSp>
      <p:grpSp>
        <p:nvGrpSpPr>
          <p:cNvPr id="119" name="Google Shape;119;p14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120" name="Google Shape;120;p14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121" name="Google Shape;121;p14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23" name="Google Shape;123;p14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 b="0" i="0" u="none" strike="noStrike" cap="non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grpSp>
        <p:nvGrpSpPr>
          <p:cNvPr id="124" name="Google Shape;124;p14"/>
          <p:cNvGrpSpPr/>
          <p:nvPr/>
        </p:nvGrpSpPr>
        <p:grpSpPr>
          <a:xfrm>
            <a:off x="904014" y="2930909"/>
            <a:ext cx="1153941" cy="992639"/>
            <a:chOff x="904014" y="2930909"/>
            <a:chExt cx="1153941" cy="992639"/>
          </a:xfrm>
        </p:grpSpPr>
        <p:grpSp>
          <p:nvGrpSpPr>
            <p:cNvPr id="125" name="Google Shape;125;p14"/>
            <p:cNvGrpSpPr/>
            <p:nvPr/>
          </p:nvGrpSpPr>
          <p:grpSpPr>
            <a:xfrm>
              <a:off x="1044295" y="2930909"/>
              <a:ext cx="1013660" cy="992639"/>
              <a:chOff x="368100" y="1681449"/>
              <a:chExt cx="1125418" cy="1102079"/>
            </a:xfrm>
          </p:grpSpPr>
          <p:sp>
            <p:nvSpPr>
              <p:cNvPr id="126" name="Google Shape;126;p14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3333FF"/>
                  </a:gs>
                  <a:gs pos="100000">
                    <a:srgbClr val="003399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28" name="Google Shape;128;p14"/>
            <p:cNvSpPr txBox="1"/>
            <p:nvPr/>
          </p:nvSpPr>
          <p:spPr>
            <a:xfrm>
              <a:off x="904014" y="314652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 b="0" i="0" u="none" strike="noStrike" cap="non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03</a:t>
              </a:r>
              <a:endParaRPr/>
            </a:p>
          </p:txBody>
        </p:sp>
      </p:grpSp>
      <p:grpSp>
        <p:nvGrpSpPr>
          <p:cNvPr id="129" name="Google Shape;129;p14"/>
          <p:cNvGrpSpPr/>
          <p:nvPr/>
        </p:nvGrpSpPr>
        <p:grpSpPr>
          <a:xfrm>
            <a:off x="904014" y="3976312"/>
            <a:ext cx="1153941" cy="992639"/>
            <a:chOff x="904014" y="3976312"/>
            <a:chExt cx="1153941" cy="992639"/>
          </a:xfrm>
        </p:grpSpPr>
        <p:grpSp>
          <p:nvGrpSpPr>
            <p:cNvPr id="130" name="Google Shape;130;p14"/>
            <p:cNvGrpSpPr/>
            <p:nvPr/>
          </p:nvGrpSpPr>
          <p:grpSpPr>
            <a:xfrm>
              <a:off x="1044295" y="3976312"/>
              <a:ext cx="1013660" cy="992639"/>
              <a:chOff x="368100" y="1681449"/>
              <a:chExt cx="1125418" cy="1102079"/>
            </a:xfrm>
          </p:grpSpPr>
          <p:sp>
            <p:nvSpPr>
              <p:cNvPr id="131" name="Google Shape;131;p14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FF9900"/>
                  </a:gs>
                  <a:gs pos="100000">
                    <a:srgbClr val="CC3300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3" name="Google Shape;133;p14"/>
            <p:cNvSpPr txBox="1"/>
            <p:nvPr/>
          </p:nvSpPr>
          <p:spPr>
            <a:xfrm>
              <a:off x="904014" y="4166338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 b="0" i="0" u="none" strike="noStrike" cap="non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04</a:t>
              </a:r>
              <a:endParaRPr/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904014" y="5034788"/>
            <a:ext cx="1153941" cy="992639"/>
            <a:chOff x="904014" y="5034788"/>
            <a:chExt cx="1153941" cy="992639"/>
          </a:xfrm>
        </p:grpSpPr>
        <p:grpSp>
          <p:nvGrpSpPr>
            <p:cNvPr id="135" name="Google Shape;135;p14"/>
            <p:cNvGrpSpPr/>
            <p:nvPr/>
          </p:nvGrpSpPr>
          <p:grpSpPr>
            <a:xfrm>
              <a:off x="1044295" y="5034788"/>
              <a:ext cx="1013660" cy="992639"/>
              <a:chOff x="368100" y="1681449"/>
              <a:chExt cx="1125418" cy="1102079"/>
            </a:xfrm>
          </p:grpSpPr>
          <p:sp>
            <p:nvSpPr>
              <p:cNvPr id="136" name="Google Shape;136;p14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9900FF"/>
                  </a:gs>
                  <a:gs pos="100000">
                    <a:srgbClr val="6600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8" name="Google Shape;138;p14"/>
            <p:cNvSpPr txBox="1"/>
            <p:nvPr/>
          </p:nvSpPr>
          <p:spPr>
            <a:xfrm>
              <a:off x="904014" y="52241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 b="0" i="0" u="none" strike="noStrike" cap="non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05</a:t>
              </a:r>
              <a:endParaRPr/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3422372" y="839901"/>
            <a:ext cx="5860598" cy="931827"/>
            <a:chOff x="3422372" y="839901"/>
            <a:chExt cx="5860598" cy="931827"/>
          </a:xfrm>
        </p:grpSpPr>
        <p:sp>
          <p:nvSpPr>
            <p:cNvPr id="140" name="Google Shape;140;p14"/>
            <p:cNvSpPr txBox="1"/>
            <p:nvPr/>
          </p:nvSpPr>
          <p:spPr>
            <a:xfrm>
              <a:off x="3422372" y="839901"/>
              <a:ext cx="16161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 b="0" i="0" u="none" strike="noStrike" cap="none">
                  <a:solidFill>
                    <a:srgbClr val="EA278C"/>
                  </a:solidFill>
                  <a:latin typeface="Calibri"/>
                  <a:ea typeface="Calibri"/>
                  <a:cs typeface="Calibri"/>
                  <a:sym typeface="Calibri"/>
                </a:rPr>
                <a:t>Про </a:t>
              </a:r>
              <a:r>
                <a:rPr lang="ru-RU" altLang="ru-RU" sz="2000" b="0" i="0" u="none" strike="noStrike" cap="none">
                  <a:solidFill>
                    <a:srgbClr val="EA278C"/>
                  </a:solidFill>
                  <a:latin typeface="Calibri"/>
                  <a:ea typeface="Calibri"/>
                  <a:cs typeface="Calibri"/>
                  <a:sym typeface="Calibri"/>
                </a:rPr>
                <a:t>мене</a:t>
              </a:r>
              <a:endParaRPr sz="1800">
                <a:solidFill>
                  <a:srgbClr val="EA278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3422372" y="1125397"/>
              <a:ext cx="58605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Спеціалізація, кваліфікація, категорія, стаж, курси підвищення кваліфікації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3422372" y="1885817"/>
            <a:ext cx="5860598" cy="654827"/>
            <a:chOff x="3422372" y="1885817"/>
            <a:chExt cx="5860598" cy="654827"/>
          </a:xfrm>
        </p:grpSpPr>
        <p:sp>
          <p:nvSpPr>
            <p:cNvPr id="143" name="Google Shape;143;p14"/>
            <p:cNvSpPr txBox="1"/>
            <p:nvPr/>
          </p:nvSpPr>
          <p:spPr>
            <a:xfrm>
              <a:off x="3422372" y="1885817"/>
              <a:ext cx="40970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2000">
                  <a:solidFill>
                    <a:srgbClr val="00CC99"/>
                  </a:solidFill>
                  <a:latin typeface="Calibri"/>
                  <a:ea typeface="Calibri"/>
                  <a:cs typeface="Calibri"/>
                  <a:sym typeface="Calibri"/>
                </a:rPr>
                <a:t>Методична</a:t>
              </a:r>
              <a:r>
                <a:rPr lang="ru-RU" altLang="ru-RU" sz="1800">
                  <a:solidFill>
                    <a:srgbClr val="00CC9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altLang="ru-RU" sz="2000">
                  <a:solidFill>
                    <a:srgbClr val="00CC99"/>
                  </a:solidFill>
                  <a:latin typeface="Calibri"/>
                  <a:ea typeface="Calibri"/>
                  <a:cs typeface="Calibri"/>
                  <a:sym typeface="Calibri"/>
                </a:rPr>
                <a:t>робота</a:t>
              </a:r>
              <a:endParaRPr sz="1800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4"/>
            <p:cNvSpPr txBox="1"/>
            <p:nvPr/>
          </p:nvSpPr>
          <p:spPr>
            <a:xfrm>
              <a:off x="3422372" y="2171312"/>
              <a:ext cx="58605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Методичні напрацювання, дидактичні матеріали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3422372" y="2931732"/>
            <a:ext cx="5860598" cy="807016"/>
            <a:chOff x="3422372" y="2931732"/>
            <a:chExt cx="5860598" cy="807016"/>
          </a:xfrm>
        </p:grpSpPr>
        <p:sp>
          <p:nvSpPr>
            <p:cNvPr id="146" name="Google Shape;146;p14"/>
            <p:cNvSpPr txBox="1"/>
            <p:nvPr/>
          </p:nvSpPr>
          <p:spPr>
            <a:xfrm>
              <a:off x="3422372" y="2931732"/>
              <a:ext cx="480722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2000">
                  <a:solidFill>
                    <a:srgbClr val="3333FF"/>
                  </a:solidFill>
                  <a:latin typeface="Calibri"/>
                  <a:ea typeface="Calibri"/>
                  <a:cs typeface="Calibri"/>
                  <a:sym typeface="Calibri"/>
                </a:rPr>
                <a:t>Дистанційні заняття, показові уроки</a:t>
              </a:r>
              <a:endParaRPr sz="20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3422372" y="3369416"/>
              <a:ext cx="58605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Матеріали з досвіду роботи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4"/>
          <p:cNvGrpSpPr/>
          <p:nvPr/>
        </p:nvGrpSpPr>
        <p:grpSpPr>
          <a:xfrm>
            <a:off x="3422372" y="3977648"/>
            <a:ext cx="5860598" cy="654827"/>
            <a:chOff x="3422372" y="3977648"/>
            <a:chExt cx="5860598" cy="654827"/>
          </a:xfrm>
        </p:grpSpPr>
        <p:sp>
          <p:nvSpPr>
            <p:cNvPr id="149" name="Google Shape;149;p14"/>
            <p:cNvSpPr txBox="1"/>
            <p:nvPr/>
          </p:nvSpPr>
          <p:spPr>
            <a:xfrm>
              <a:off x="3422372" y="3977648"/>
              <a:ext cx="267362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2000">
                  <a:solidFill>
                    <a:srgbClr val="FF9900"/>
                  </a:solidFill>
                  <a:latin typeface="Calibri"/>
                  <a:ea typeface="Calibri"/>
                  <a:cs typeface="Calibri"/>
                  <a:sym typeface="Calibri"/>
                </a:rPr>
                <a:t>Позакласна робота</a:t>
              </a:r>
              <a:endParaRPr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4"/>
            <p:cNvSpPr txBox="1"/>
            <p:nvPr/>
          </p:nvSpPr>
          <p:spPr>
            <a:xfrm>
              <a:off x="3422372" y="4263143"/>
              <a:ext cx="58605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Матеріали позакласних заходів, конкурсів, олімпіад.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4"/>
          <p:cNvGrpSpPr/>
          <p:nvPr/>
        </p:nvGrpSpPr>
        <p:grpSpPr>
          <a:xfrm>
            <a:off x="3422372" y="5037531"/>
            <a:ext cx="5860598" cy="996140"/>
            <a:chOff x="3422372" y="5037531"/>
            <a:chExt cx="5860598" cy="996140"/>
          </a:xfrm>
        </p:grpSpPr>
        <p:sp>
          <p:nvSpPr>
            <p:cNvPr id="152" name="Google Shape;152;p14"/>
            <p:cNvSpPr txBox="1"/>
            <p:nvPr/>
          </p:nvSpPr>
          <p:spPr>
            <a:xfrm>
              <a:off x="3422372" y="5037531"/>
              <a:ext cx="30139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2000">
                  <a:solidFill>
                    <a:srgbClr val="9900FF"/>
                  </a:solidFill>
                  <a:latin typeface="Calibri"/>
                  <a:ea typeface="Calibri"/>
                  <a:cs typeface="Calibri"/>
                  <a:sym typeface="Calibri"/>
                </a:rPr>
                <a:t>Результати діяльності</a:t>
              </a:r>
              <a:endParaRPr sz="20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3422372" y="5387340"/>
              <a:ext cx="58605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Інформація про рівень навчальних досягнень учнів, переможців конкурсів, олімпіад.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11076209" y="2882190"/>
            <a:ext cx="651829" cy="933205"/>
          </a:xfrm>
          <a:prstGeom prst="rect">
            <a:avLst/>
          </a:prstGeom>
          <a:gradFill>
            <a:gsLst>
              <a:gs pos="0">
                <a:srgbClr val="3333FF"/>
              </a:gs>
              <a:gs pos="100000">
                <a:srgbClr val="003399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11076209" y="4006029"/>
            <a:ext cx="651829" cy="933205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CC330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11076209" y="5051432"/>
            <a:ext cx="651829" cy="933205"/>
          </a:xfrm>
          <a:prstGeom prst="rect">
            <a:avLst/>
          </a:prstGeom>
          <a:gradFill>
            <a:gsLst>
              <a:gs pos="0">
                <a:srgbClr val="9900FF"/>
              </a:gs>
              <a:gs pos="100000">
                <a:srgbClr val="6600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11076209" y="774339"/>
            <a:ext cx="651829" cy="933205"/>
          </a:xfrm>
          <a:prstGeom prst="rect">
            <a:avLst/>
          </a:prstGeom>
          <a:gradFill>
            <a:gsLst>
              <a:gs pos="0">
                <a:srgbClr val="FF5050"/>
              </a:gs>
              <a:gs pos="100000">
                <a:srgbClr val="D60093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14" descr="Дистанційна освіта у початковій школі: форми і методи організації навчання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6329" y="3054879"/>
            <a:ext cx="1111888" cy="63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 descr="Образовательный центр Лингвист - курсы английского языка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05165"/>
            <a:ext cx="1496893" cy="215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2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606" name="Google Shape;606;p32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7" name="Google Shape;607;p32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08" name="Google Shape;608;p32"/>
          <p:cNvSpPr/>
          <p:nvPr/>
        </p:nvSpPr>
        <p:spPr>
          <a:xfrm>
            <a:off x="1430867" y="431800"/>
            <a:ext cx="9369296" cy="5952067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9" name="Google Shape;609;p3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036" y="504033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610" name="Google Shape;610;p32"/>
          <p:cNvSpPr txBox="1"/>
          <p:nvPr/>
        </p:nvSpPr>
        <p:spPr>
          <a:xfrm>
            <a:off x="2290420" y="577441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11" name="Google Shape;611;p32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612" name="Google Shape;612;p32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613" name="Google Shape;613;p32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4" name="Google Shape;614;p32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615" name="Google Shape;615;p32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616" name="Google Shape;616;p32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p32"/>
          <p:cNvSpPr txBox="1"/>
          <p:nvPr/>
        </p:nvSpPr>
        <p:spPr>
          <a:xfrm>
            <a:off x="2023533" y="1583267"/>
            <a:ext cx="8703322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266700" marR="0" lvl="0" indent="4460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Слід також розвивати і мотивацію колективних досягнень. Цього можна добитися шляхом включення дітей в парну і групову роботу. Результат колективної діяльності залежить від готовності кожного члена колективу включити власні зусилля в досягнення загальної мети.</a:t>
            </a:r>
            <a:endParaRPr/>
          </a:p>
          <a:p>
            <a:pPr marL="266700" marR="0" lvl="0" indent="44608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Але що ж робити з тими учнями, які, не дивлячись на всі вчительські старання, не прагнуть ні до яких досягнень. Невмотивований учень стане мотивованим, якщо вчитель стане спілкуватися з ним, сприймаючи його в позитивному світлі. Не випадково психологи називають цей метод методом прогнозів, що само виконуються.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8" name="Google Shape;618;p32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9" name="Google Shape;619;p32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p32"/>
          <p:cNvSpPr/>
          <p:nvPr/>
        </p:nvSpPr>
        <p:spPr>
          <a:xfrm>
            <a:off x="1839225" y="1087095"/>
            <a:ext cx="88240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Парна та групова робота</a:t>
            </a:r>
            <a:endParaRPr sz="200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1" name="Google Shape;621;p32" descr="D:\фото пнг\pngegg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5283" y="4597400"/>
            <a:ext cx="1947117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2" descr="Образовательный центр Лингвист - курсы английского язык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33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628" name="Google Shape;628;p33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9" name="Google Shape;629;p33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30" name="Google Shape;630;p33"/>
          <p:cNvSpPr/>
          <p:nvPr/>
        </p:nvSpPr>
        <p:spPr>
          <a:xfrm>
            <a:off x="1303867" y="347133"/>
            <a:ext cx="9521696" cy="5707749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1" name="Google Shape;631;p3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7769" y="385502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632" name="Google Shape;632;p33"/>
          <p:cNvSpPr txBox="1"/>
          <p:nvPr/>
        </p:nvSpPr>
        <p:spPr>
          <a:xfrm>
            <a:off x="2112620" y="458908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33" name="Google Shape;633;p33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634" name="Google Shape;634;p33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635" name="Google Shape;635;p33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6" name="Google Shape;636;p33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637" name="Google Shape;637;p33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638" name="Google Shape;638;p33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9" name="Google Shape;639;p33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Google Shape;640;p33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1" name="Google Shape;641;p33"/>
          <p:cNvSpPr/>
          <p:nvPr/>
        </p:nvSpPr>
        <p:spPr>
          <a:xfrm>
            <a:off x="4437524" y="2744802"/>
            <a:ext cx="4197496" cy="369332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 сучасні методи навчання</a:t>
            </a:r>
            <a:endParaRPr sz="1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2" name="Google Shape;642;p33"/>
          <p:cNvSpPr/>
          <p:nvPr/>
        </p:nvSpPr>
        <p:spPr>
          <a:xfrm>
            <a:off x="1992504" y="890601"/>
            <a:ext cx="26020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«6 капелюшків»</a:t>
            </a:r>
            <a:endParaRPr sz="1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3" name="Google Shape;643;p33" descr="МЕТОД «ШІСТЬ КАПЕЛЮХІВ МИСЛЕННЯ» ЕДВАРДА ДЕ БОНО ДЛЯ РОЗВИТКУ НАВИЧОК  РОБОТИ З ІНФОРМАЦІЄЮ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036" y="1248221"/>
            <a:ext cx="2389832" cy="1868571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33"/>
          <p:cNvSpPr/>
          <p:nvPr/>
        </p:nvSpPr>
        <p:spPr>
          <a:xfrm>
            <a:off x="5758773" y="450334"/>
            <a:ext cx="19105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«Сенкан»</a:t>
            </a:r>
            <a:endParaRPr sz="1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5" name="Google Shape;64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7612" y="774814"/>
            <a:ext cx="1997720" cy="1415511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3"/>
          <p:cNvSpPr/>
          <p:nvPr/>
        </p:nvSpPr>
        <p:spPr>
          <a:xfrm>
            <a:off x="2188961" y="3574534"/>
            <a:ext cx="19720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Кола Вена</a:t>
            </a:r>
            <a:endParaRPr sz="1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7" name="Google Shape;647;p33"/>
          <p:cNvSpPr/>
          <p:nvPr/>
        </p:nvSpPr>
        <p:spPr>
          <a:xfrm>
            <a:off x="5055117" y="3845469"/>
            <a:ext cx="2149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«Фішбоун»</a:t>
            </a:r>
            <a:endParaRPr sz="1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8" name="Google Shape;648;p33" descr="Метод &amp;quot;Фішбоун&amp;quot; на уроках історії | Інші методичні матеріали. Всесвітня  історія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434" y="4249026"/>
            <a:ext cx="2911200" cy="151216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196"/>
              </a:srgbClr>
            </a:outerShdw>
          </a:effectLst>
        </p:spPr>
      </p:pic>
      <p:cxnSp>
        <p:nvCxnSpPr>
          <p:cNvPr id="649" name="Google Shape;649;p33"/>
          <p:cNvCxnSpPr/>
          <p:nvPr/>
        </p:nvCxnSpPr>
        <p:spPr>
          <a:xfrm rot="10800000">
            <a:off x="4428067" y="1989667"/>
            <a:ext cx="787400" cy="67733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50" name="Google Shape;650;p33"/>
          <p:cNvCxnSpPr/>
          <p:nvPr/>
        </p:nvCxnSpPr>
        <p:spPr>
          <a:xfrm rot="10800000">
            <a:off x="6011333" y="1947334"/>
            <a:ext cx="372534" cy="745066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51" name="Google Shape;651;p33"/>
          <p:cNvCxnSpPr/>
          <p:nvPr/>
        </p:nvCxnSpPr>
        <p:spPr>
          <a:xfrm flipH="1">
            <a:off x="3429000" y="3259668"/>
            <a:ext cx="1938867" cy="32173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52" name="Google Shape;652;p33"/>
          <p:cNvCxnSpPr/>
          <p:nvPr/>
        </p:nvCxnSpPr>
        <p:spPr>
          <a:xfrm>
            <a:off x="6070600" y="3208867"/>
            <a:ext cx="516467" cy="6350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53" name="Google Shape;653;p33"/>
          <p:cNvSpPr/>
          <p:nvPr/>
        </p:nvSpPr>
        <p:spPr>
          <a:xfrm>
            <a:off x="7661301" y="3549136"/>
            <a:ext cx="32363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«Асоціативний кущ»</a:t>
            </a:r>
            <a:endParaRPr sz="1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4" name="Google Shape;654;p33"/>
          <p:cNvCxnSpPr/>
          <p:nvPr/>
        </p:nvCxnSpPr>
        <p:spPr>
          <a:xfrm>
            <a:off x="7408333" y="3217333"/>
            <a:ext cx="1752600" cy="406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55" name="Google Shape;655;p33" descr="https://ekobiology.at.ua/images/metod_pres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6" name="Google Shape;656;p33" descr="https://ekobiology.at.ua/images/metod_pres.jp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9513" y="1363133"/>
            <a:ext cx="1718066" cy="2048934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33"/>
          <p:cNvSpPr/>
          <p:nvPr/>
        </p:nvSpPr>
        <p:spPr>
          <a:xfrm>
            <a:off x="8711896" y="890601"/>
            <a:ext cx="16431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«Прес»</a:t>
            </a:r>
            <a:endParaRPr sz="18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8" name="Google Shape;658;p33"/>
          <p:cNvCxnSpPr/>
          <p:nvPr/>
        </p:nvCxnSpPr>
        <p:spPr>
          <a:xfrm rot="10800000" flipH="1">
            <a:off x="7628467" y="1659468"/>
            <a:ext cx="1100666" cy="100753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659" name="Google Shape;659;p33" descr="Розвиток критичного мислення учнів початкової школи на уроках мови та  літературного читання - презентация онлайн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1763" y="4169758"/>
            <a:ext cx="2281473" cy="116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33" descr="Інтерактивні методи роботи на уроках англ. мови в 5 кл. за новою програмою.  Матеріали до уроків.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4079" y="4128380"/>
            <a:ext cx="3101455" cy="183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3" descr="Образовательный центр Лингвист - курсы английского языка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4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667" name="Google Shape;667;p34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34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69" name="Google Shape;669;p34"/>
          <p:cNvSpPr/>
          <p:nvPr/>
        </p:nvSpPr>
        <p:spPr>
          <a:xfrm>
            <a:off x="1380067" y="270933"/>
            <a:ext cx="9420096" cy="6263032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0" name="Google Shape;670;p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6035" y="283900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671" name="Google Shape;671;p34"/>
          <p:cNvSpPr txBox="1"/>
          <p:nvPr/>
        </p:nvSpPr>
        <p:spPr>
          <a:xfrm>
            <a:off x="1917886" y="221841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72" name="Google Shape;672;p34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673" name="Google Shape;673;p34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674" name="Google Shape;674;p34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5" name="Google Shape;675;p34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676" name="Google Shape;676;p34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677" name="Google Shape;677;p34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8" name="Google Shape;678;p34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9" name="Google Shape;679;p34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0" name="Google Shape;680;p34"/>
          <p:cNvSpPr/>
          <p:nvPr/>
        </p:nvSpPr>
        <p:spPr>
          <a:xfrm>
            <a:off x="1432827" y="1522431"/>
            <a:ext cx="7920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 своїй діяльності застосовую:</a:t>
            </a:r>
            <a:endParaRPr sz="2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681" name="Google Shape;681;p34"/>
          <p:cNvGrpSpPr/>
          <p:nvPr/>
        </p:nvGrpSpPr>
        <p:grpSpPr>
          <a:xfrm>
            <a:off x="3313586" y="1290328"/>
            <a:ext cx="6036422" cy="5242289"/>
            <a:chOff x="1150781" y="11944"/>
            <a:chExt cx="6036422" cy="5242289"/>
          </a:xfrm>
        </p:grpSpPr>
        <p:sp>
          <p:nvSpPr>
            <p:cNvPr id="682" name="Google Shape;682;p34"/>
            <p:cNvSpPr/>
            <p:nvPr/>
          </p:nvSpPr>
          <p:spPr>
            <a:xfrm>
              <a:off x="3170250" y="2039859"/>
              <a:ext cx="1907569" cy="1268811"/>
            </a:xfrm>
            <a:prstGeom prst="ellipse">
              <a:avLst/>
            </a:prstGeom>
            <a:gradFill>
              <a:gsLst>
                <a:gs pos="0">
                  <a:srgbClr val="768AC0"/>
                </a:gs>
                <a:gs pos="76000">
                  <a:schemeClr val="accent4"/>
                </a:gs>
                <a:gs pos="100000">
                  <a:srgbClr val="6F7D9A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 txBox="1"/>
            <p:nvPr/>
          </p:nvSpPr>
          <p:spPr>
            <a:xfrm>
              <a:off x="3170250" y="2039859"/>
              <a:ext cx="1907569" cy="1268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6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Комп'ютерні технології</a:t>
              </a:r>
              <a:endParaRPr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84" name="Google Shape;684;p34"/>
            <p:cNvSpPr/>
            <p:nvPr/>
          </p:nvSpPr>
          <p:spPr>
            <a:xfrm rot="-5400000">
              <a:off x="3957884" y="1497613"/>
              <a:ext cx="332303" cy="4763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14E5B"/>
            </a:soli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 txBox="1"/>
            <p:nvPr/>
          </p:nvSpPr>
          <p:spPr>
            <a:xfrm rot="10800000">
              <a:off x="3957884" y="1497613"/>
              <a:ext cx="332303" cy="476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267837" y="11944"/>
              <a:ext cx="1712397" cy="1400928"/>
            </a:xfrm>
            <a:prstGeom prst="ellipse">
              <a:avLst/>
            </a:prstGeom>
            <a:gradFill>
              <a:gsLst>
                <a:gs pos="0">
                  <a:srgbClr val="687582"/>
                </a:gs>
                <a:gs pos="76000">
                  <a:srgbClr val="414E5B"/>
                </a:gs>
                <a:gs pos="100000">
                  <a:srgbClr val="38455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 txBox="1"/>
            <p:nvPr/>
          </p:nvSpPr>
          <p:spPr>
            <a:xfrm>
              <a:off x="3267837" y="11944"/>
              <a:ext cx="1712397" cy="1400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Мультиме-дійні презентації</a:t>
              </a:r>
              <a:endParaRPr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88" name="Google Shape;688;p34"/>
            <p:cNvSpPr/>
            <p:nvPr/>
          </p:nvSpPr>
          <p:spPr>
            <a:xfrm rot="-1450314">
              <a:off x="5037204" y="1944124"/>
              <a:ext cx="365961" cy="4763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30625A"/>
            </a:soli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 txBox="1"/>
            <p:nvPr/>
          </p:nvSpPr>
          <p:spPr>
            <a:xfrm rot="-2900628">
              <a:off x="5037204" y="1944124"/>
              <a:ext cx="365961" cy="476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431952" y="992867"/>
              <a:ext cx="1755251" cy="1400928"/>
            </a:xfrm>
            <a:prstGeom prst="ellipse">
              <a:avLst/>
            </a:prstGeom>
            <a:gradFill>
              <a:gsLst>
                <a:gs pos="0">
                  <a:srgbClr val="5F8981"/>
                </a:gs>
                <a:gs pos="76000">
                  <a:srgbClr val="30625A"/>
                </a:gs>
                <a:gs pos="100000">
                  <a:srgbClr val="2A574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 txBox="1"/>
            <p:nvPr/>
          </p:nvSpPr>
          <p:spPr>
            <a:xfrm>
              <a:off x="5431952" y="992867"/>
              <a:ext cx="1755251" cy="1400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Відео та аудіо матеріали </a:t>
              </a:r>
              <a:endParaRPr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2" name="Google Shape;692;p34"/>
            <p:cNvSpPr/>
            <p:nvPr/>
          </p:nvSpPr>
          <p:spPr>
            <a:xfrm rot="1303200">
              <a:off x="5058781" y="2874730"/>
              <a:ext cx="332689" cy="4763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1682F"/>
            </a:soli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 txBox="1"/>
            <p:nvPr/>
          </p:nvSpPr>
          <p:spPr>
            <a:xfrm rot="2606400">
              <a:off x="5058781" y="2874730"/>
              <a:ext cx="332689" cy="476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5441747" y="2835805"/>
              <a:ext cx="1692420" cy="1400928"/>
            </a:xfrm>
            <a:prstGeom prst="ellipse">
              <a:avLst/>
            </a:prstGeom>
            <a:gradFill>
              <a:gsLst>
                <a:gs pos="0">
                  <a:srgbClr val="58905D"/>
                </a:gs>
                <a:gs pos="76000">
                  <a:srgbClr val="21682F"/>
                </a:gs>
                <a:gs pos="100000">
                  <a:srgbClr val="1C5D28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 txBox="1"/>
            <p:nvPr/>
          </p:nvSpPr>
          <p:spPr>
            <a:xfrm>
              <a:off x="5441747" y="2835805"/>
              <a:ext cx="1692420" cy="1400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Інтернет-ресурси</a:t>
              </a:r>
              <a:endParaRPr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 rot="5087376">
              <a:off x="4052611" y="3351707"/>
              <a:ext cx="309835" cy="4763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06C14"/>
            </a:soli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 txBox="1"/>
            <p:nvPr/>
          </p:nvSpPr>
          <p:spPr>
            <a:xfrm rot="10174752">
              <a:off x="4052611" y="3351707"/>
              <a:ext cx="309835" cy="476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3326242" y="3888286"/>
              <a:ext cx="1941561" cy="1365947"/>
            </a:xfrm>
            <a:prstGeom prst="ellipse">
              <a:avLst/>
            </a:prstGeom>
            <a:gradFill>
              <a:gsLst>
                <a:gs pos="0">
                  <a:srgbClr val="699356"/>
                </a:gs>
                <a:gs pos="76000">
                  <a:srgbClr val="406C14"/>
                </a:gs>
                <a:gs pos="100000">
                  <a:srgbClr val="37601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 txBox="1"/>
            <p:nvPr/>
          </p:nvSpPr>
          <p:spPr>
            <a:xfrm>
              <a:off x="3326242" y="3888286"/>
              <a:ext cx="1941561" cy="1365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Програмне забезпечення НМК</a:t>
              </a:r>
              <a:endParaRPr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0" name="Google Shape;700;p34"/>
            <p:cNvSpPr/>
            <p:nvPr/>
          </p:nvSpPr>
          <p:spPr>
            <a:xfrm rot="9262458">
              <a:off x="2970322" y="2920712"/>
              <a:ext cx="286854" cy="4763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F5C09"/>
            </a:soli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 txBox="1"/>
            <p:nvPr/>
          </p:nvSpPr>
          <p:spPr>
            <a:xfrm rot="-3075084">
              <a:off x="2970322" y="2920712"/>
              <a:ext cx="286854" cy="476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1150781" y="2954725"/>
              <a:ext cx="1856524" cy="1400928"/>
            </a:xfrm>
            <a:prstGeom prst="ellipse">
              <a:avLst/>
            </a:prstGeom>
            <a:gradFill>
              <a:gsLst>
                <a:gs pos="0">
                  <a:srgbClr val="988452"/>
                </a:gs>
                <a:gs pos="76000">
                  <a:srgbClr val="6F5C09"/>
                </a:gs>
                <a:gs pos="100000">
                  <a:srgbClr val="635206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 txBox="1"/>
            <p:nvPr/>
          </p:nvSpPr>
          <p:spPr>
            <a:xfrm>
              <a:off x="1150781" y="2954725"/>
              <a:ext cx="1856524" cy="1400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Інтерактивні посібники з граматики</a:t>
              </a:r>
              <a:endParaRPr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 rot="-9256968">
              <a:off x="2978590" y="1952225"/>
              <a:ext cx="281568" cy="47631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11000"/>
            </a:soli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 txBox="1"/>
            <p:nvPr/>
          </p:nvSpPr>
          <p:spPr>
            <a:xfrm rot="3086064">
              <a:off x="2978590" y="1952225"/>
              <a:ext cx="281568" cy="476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1328864" y="1025308"/>
              <a:ext cx="1651723" cy="1400928"/>
            </a:xfrm>
            <a:prstGeom prst="ellipse">
              <a:avLst/>
            </a:prstGeom>
            <a:gradFill>
              <a:gsLst>
                <a:gs pos="0">
                  <a:srgbClr val="9A5250"/>
                </a:gs>
                <a:gs pos="76000">
                  <a:srgbClr val="711000"/>
                </a:gs>
                <a:gs pos="100000">
                  <a:srgbClr val="650D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4"/>
            <p:cNvSpPr txBox="1"/>
            <p:nvPr/>
          </p:nvSpPr>
          <p:spPr>
            <a:xfrm>
              <a:off x="1328864" y="1025308"/>
              <a:ext cx="1651723" cy="1400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numCol="1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6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Електронні словники</a:t>
              </a:r>
              <a:endParaRPr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708" name="Google Shape;708;p3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1873" y="3764130"/>
            <a:ext cx="1589906" cy="125950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30196"/>
              </a:srgbClr>
            </a:outerShdw>
          </a:effectLst>
        </p:spPr>
      </p:pic>
      <p:pic>
        <p:nvPicPr>
          <p:cNvPr id="709" name="Google Shape;709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3835" y="4394446"/>
            <a:ext cx="1052681" cy="20051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196"/>
              </a:srgbClr>
            </a:outerShdw>
          </a:effectLst>
        </p:spPr>
      </p:pic>
      <p:pic>
        <p:nvPicPr>
          <p:cNvPr id="710" name="Google Shape;710;p3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3924" y="1244599"/>
            <a:ext cx="1137033" cy="113703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196"/>
              </a:srgbClr>
            </a:outerShdw>
          </a:effectLst>
        </p:spPr>
      </p:pic>
      <p:sp>
        <p:nvSpPr>
          <p:cNvPr id="711" name="Google Shape;711;p34" descr="Електронний словник Lingvo 11. Українська-Англійська-Російська мови. //  www.UMKA.com.u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2" name="Google Shape;712;p34" descr="Lingvo 1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971" y="1847237"/>
            <a:ext cx="1113932" cy="147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4" descr="Аудіо уроки розмовної англійської мови для початківців | Граматика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1804" y="1855434"/>
            <a:ext cx="1126964" cy="104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34" descr="Безкоштовні застосунки для вивчення англійської на андроїд і айфон | Новий  канал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3644" y="5451490"/>
            <a:ext cx="2109764" cy="140651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196"/>
              </a:srgbClr>
            </a:outerShdw>
          </a:effectLst>
        </p:spPr>
      </p:pic>
      <p:sp>
        <p:nvSpPr>
          <p:cNvPr id="715" name="Google Shape;715;p34"/>
          <p:cNvSpPr/>
          <p:nvPr/>
        </p:nvSpPr>
        <p:spPr>
          <a:xfrm>
            <a:off x="1761067" y="619036"/>
            <a:ext cx="94995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Одним з існуючої безлічі шляхів і засобів, вироблених практикою, для формування стійких пізнавальних інтересів і мотивів, є застосування в учбовому і виховному процесі інформаційних технологій.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6" name="Google Shape;716;p34" descr="Образовательный центр Лингвист - курсы английского языка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35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722" name="Google Shape;722;p35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3" name="Google Shape;723;p35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24" name="Google Shape;724;p35"/>
          <p:cNvSpPr/>
          <p:nvPr/>
        </p:nvSpPr>
        <p:spPr>
          <a:xfrm>
            <a:off x="1422400" y="338667"/>
            <a:ext cx="9377763" cy="6095999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5" name="Google Shape;725;p3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035" y="444768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726" name="Google Shape;726;p35"/>
          <p:cNvSpPr txBox="1"/>
          <p:nvPr/>
        </p:nvSpPr>
        <p:spPr>
          <a:xfrm>
            <a:off x="2620621" y="450441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27" name="Google Shape;727;p35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728" name="Google Shape;728;p35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729" name="Google Shape;729;p35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31" name="Google Shape;731;p35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732" name="Google Shape;732;p35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3" name="Google Shape;733;p35"/>
          <p:cNvSpPr txBox="1"/>
          <p:nvPr/>
        </p:nvSpPr>
        <p:spPr>
          <a:xfrm>
            <a:off x="2209535" y="1146148"/>
            <a:ext cx="80810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Педагогічна діяльність. Мотивація навчальної діяльності.</a:t>
            </a:r>
            <a:endParaRPr/>
          </a:p>
        </p:txBody>
      </p:sp>
      <p:sp>
        <p:nvSpPr>
          <p:cNvPr id="734" name="Google Shape;734;p35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5" name="Google Shape;735;p35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6" name="Google Shape;736;p35"/>
          <p:cNvSpPr/>
          <p:nvPr/>
        </p:nvSpPr>
        <p:spPr>
          <a:xfrm>
            <a:off x="2343772" y="1720335"/>
            <a:ext cx="7994028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Застосування ІКТ на уроках надають такі можливості: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посилення мотивації навчання;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активізація навчальної діяльності учасників освітнього процесу, посилення їх ролі як суб’єкта навчання діяльності;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індивідуалізація процесу навчання, використання основних і допоміжних навчальних впливів, розширення меж самостійної діяльності здобувачів освіти;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урізноманітнення форм подання інформації;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урізноманітнення типів навчальних завдань;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створення освітнього середовища, яке забезпечує "занурення" здобувачів освіти в уявний світ, у певні соціальні і культурні ситуації;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постійне застосування ігрових прийомів;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забезпечення негайного зворотного зв’язку, можливість рефлексії.</a:t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37" name="Google Shape;737;p35" descr="Образовательный центр Лингвист - курсы английского языка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36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743" name="Google Shape;743;p36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4" name="Google Shape;744;p36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45" name="Google Shape;745;p36"/>
          <p:cNvSpPr/>
          <p:nvPr/>
        </p:nvSpPr>
        <p:spPr>
          <a:xfrm>
            <a:off x="1413933" y="338667"/>
            <a:ext cx="9386230" cy="5935133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6" name="Google Shape;746;p3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035" y="444768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747" name="Google Shape;747;p36"/>
          <p:cNvSpPr txBox="1"/>
          <p:nvPr/>
        </p:nvSpPr>
        <p:spPr>
          <a:xfrm>
            <a:off x="2586754" y="391175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48" name="Google Shape;748;p36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749" name="Google Shape;749;p36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750" name="Google Shape;750;p36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1" name="Google Shape;751;p36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52" name="Google Shape;752;p36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753" name="Google Shape;753;p36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4" name="Google Shape;754;p36"/>
          <p:cNvSpPr txBox="1"/>
          <p:nvPr/>
        </p:nvSpPr>
        <p:spPr>
          <a:xfrm>
            <a:off x="2184135" y="858282"/>
            <a:ext cx="85515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Педагогічна діяльність. </a:t>
            </a:r>
            <a:endParaRPr/>
          </a:p>
        </p:txBody>
      </p:sp>
      <p:sp>
        <p:nvSpPr>
          <p:cNvPr id="755" name="Google Shape;755;p36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6" name="Google Shape;756;p36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7" name="Google Shape;757;p36"/>
          <p:cNvSpPr/>
          <p:nvPr/>
        </p:nvSpPr>
        <p:spPr>
          <a:xfrm>
            <a:off x="2302933" y="1344222"/>
            <a:ext cx="8314267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54133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Найбільш популярними навчальними сайтами для вивчення мов є: LinguaLeo</a:t>
            </a:r>
            <a:r>
              <a:rPr lang="ru-RU" altLang="ru-RU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напевно, самий захоплюючий ресурс як для дорослих, так і для дітей. Величезна бібліотека відео, аудіо і текстових матеріалів. Тематичні курси, особистий словник з озвученням. Набір тренувань: аудіювання, кросворди, переклад слів. Нудьгувати не доведеться. З журналу розвитку ви можете дізнатися про свій реальний і можливий прогрес у вивченні мови. </a:t>
            </a:r>
            <a:endParaRPr/>
          </a:p>
          <a:p>
            <a:pPr marL="0" marR="0" lvl="0" indent="54133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LearnEnglishKids</a:t>
            </a:r>
            <a:r>
              <a:rPr lang="ru-RU" altLang="ru-RU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Мабуть, найкорисніший сайт для вивчення англійської мови – це ресурс Британської Ради LearnEnglishKids. Тут можна знайти безліч ігор, пісень, оповідань і різних завдань для занять вдома. </a:t>
            </a:r>
            <a:endParaRPr/>
          </a:p>
          <a:p>
            <a:pPr marL="0" marR="0" lvl="0" indent="54133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LearnEnglishTeens</a:t>
            </a:r>
            <a:r>
              <a:rPr lang="ru-RU" altLang="ru-RU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Сайт тієї ж Британської Ради, але для дітей старшого віку. На LearnEnglishTeens можна знайти барвистий журнал з навчальними і одночасно розважальними відео, матеріалами для вивчення мови і статтями по культурі Великобританії. Але не розвагами єдиними; на сайті багато перевірочних завдань і тестів. </a:t>
            </a:r>
            <a:endParaRPr/>
          </a:p>
          <a:p>
            <a:pPr marL="0" marR="0" lvl="0" indent="541338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CBeebies</a:t>
            </a:r>
            <a:r>
              <a:rPr lang="ru-RU" altLang="ru-RU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Британська телерадіокомпанія ВВС- дітям розважальні мультики та фільми. Крім того на CBeebies ви знайдете захоплюючі ігри у вигляді пазлів, малювання, розмальовок, пісень, казок і, як бонус, статті для батьків.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58" name="Google Shape;758;p36" descr="Образовательный центр Лингвист - курсы английского языка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37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764" name="Google Shape;764;p37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5" name="Google Shape;765;p37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66" name="Google Shape;766;p37"/>
          <p:cNvSpPr/>
          <p:nvPr/>
        </p:nvSpPr>
        <p:spPr>
          <a:xfrm>
            <a:off x="1473200" y="491067"/>
            <a:ext cx="9326963" cy="5782733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7" name="Google Shape;767;p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4635" y="529434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768" name="Google Shape;768;p37"/>
          <p:cNvSpPr txBox="1"/>
          <p:nvPr/>
        </p:nvSpPr>
        <p:spPr>
          <a:xfrm>
            <a:off x="2544421" y="568975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69" name="Google Shape;769;p37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770" name="Google Shape;770;p37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771" name="Google Shape;771;p37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2" name="Google Shape;772;p37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73" name="Google Shape;773;p37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774" name="Google Shape;774;p37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5" name="Google Shape;775;p37"/>
          <p:cNvSpPr txBox="1"/>
          <p:nvPr/>
        </p:nvSpPr>
        <p:spPr>
          <a:xfrm>
            <a:off x="2141802" y="1180016"/>
            <a:ext cx="85515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Педагогічна діяльність. </a:t>
            </a:r>
            <a:endParaRPr/>
          </a:p>
        </p:txBody>
      </p:sp>
      <p:sp>
        <p:nvSpPr>
          <p:cNvPr id="776" name="Google Shape;776;p37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7" name="Google Shape;777;p37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8" name="Google Shape;778;p37"/>
          <p:cNvSpPr/>
          <p:nvPr/>
        </p:nvSpPr>
        <p:spPr>
          <a:xfrm>
            <a:off x="2175931" y="1600199"/>
            <a:ext cx="825500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27146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Напрямки використання ІКТ на уроках англійської мови:</a:t>
            </a:r>
            <a:endParaRPr/>
          </a:p>
          <a:p>
            <a:pPr marL="271463" marR="0" lvl="0" indent="-27146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використання Інтернету, компакт-дисків для виконання практичної роботи, проекту, написання реферату, виконання будь-якого творчого завдання;</a:t>
            </a:r>
            <a:endParaRPr/>
          </a:p>
          <a:p>
            <a:pPr marL="271463" marR="0" lvl="0" indent="-27146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використання на уроці мультимедійних можливостей комп'ютера, що слугує наочним посібником. Це найпоширеніша форма організації навчання із застосуванням комп'ютера на уроці.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79" name="Google Shape;779;p3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0845" y="3410480"/>
            <a:ext cx="4032250" cy="322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37" descr="Образовательный центр Лингвист - курсы английского языка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38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786" name="Google Shape;786;p38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7" name="Google Shape;787;p38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88" name="Google Shape;788;p38"/>
          <p:cNvSpPr/>
          <p:nvPr/>
        </p:nvSpPr>
        <p:spPr>
          <a:xfrm>
            <a:off x="1532467" y="355600"/>
            <a:ext cx="9267696" cy="5699283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9" name="Google Shape;789;p3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036" y="444767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790" name="Google Shape;790;p38"/>
          <p:cNvSpPr txBox="1"/>
          <p:nvPr/>
        </p:nvSpPr>
        <p:spPr>
          <a:xfrm>
            <a:off x="2408954" y="450441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91" name="Google Shape;791;p38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792" name="Google Shape;792;p38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793" name="Google Shape;793;p38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4" name="Google Shape;794;p38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95" name="Google Shape;795;p38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796" name="Google Shape;796;p38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7" name="Google Shape;797;p38"/>
          <p:cNvSpPr txBox="1"/>
          <p:nvPr/>
        </p:nvSpPr>
        <p:spPr>
          <a:xfrm>
            <a:off x="2251868" y="1010682"/>
            <a:ext cx="8365332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 метою забезпечення організації освітнього процесу та виконання освітніх програм можна застосовувати засоби дистанційного навчання: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відеотрансляцій навчальних занять: Zoom, Google Meet, Skype;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організації освітнього процесу в рамках класів: Google Classroom, Moodle, Teams;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віртуальні ресурси для організації навчання: Padlet, Miro;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формувального оцінювання: LearningApps, Mentimeter, Kahoot тощо.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8" name="Google Shape;798;p38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9" name="Google Shape;799;p38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0" name="Google Shape;800;p38" descr="Мійклас — Вікіпедія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576" y="4309532"/>
            <a:ext cx="1046691" cy="1046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38" descr="Про систему MOODLE :: Організаційно-методичний Центр новітніх технологій  навчання :: Державний університет телекомунікацій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442" y="3882963"/>
            <a:ext cx="2469092" cy="81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8" descr="Mozaik Education (@MozaikEducation) | Twitter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169" y="4846014"/>
            <a:ext cx="1171202" cy="117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770" y="4740494"/>
            <a:ext cx="1482830" cy="134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8" descr="ClassDojo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8487" y="5109755"/>
            <a:ext cx="1084728" cy="5694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805" name="Google Shape;805;p38" descr="Чем может быть полезно EDMODO? — Дидактор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6" name="Google Shape;806;p38" descr="Чем может быть полезно EDMODO? — Дидактор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7" name="Google Shape;807;p38" descr="Edmodo | Hamstreet Primary Academy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74" y="3860802"/>
            <a:ext cx="1176866" cy="117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38" descr="Инструкция по работе с Google Сlassroom при работе с обучающимися при орган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042" y="5027296"/>
            <a:ext cx="1241425" cy="9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38" descr="Образовательный центр Лингвист - курсы английского языка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39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815" name="Google Shape;815;p39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6" name="Google Shape;816;p39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17" name="Google Shape;817;p39"/>
          <p:cNvSpPr/>
          <p:nvPr/>
        </p:nvSpPr>
        <p:spPr>
          <a:xfrm>
            <a:off x="1261533" y="347134"/>
            <a:ext cx="9530163" cy="5673883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8" name="Google Shape;818;p3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902" y="504034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819" name="Google Shape;819;p39"/>
          <p:cNvSpPr txBox="1"/>
          <p:nvPr/>
        </p:nvSpPr>
        <p:spPr>
          <a:xfrm>
            <a:off x="2281954" y="46737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20" name="Google Shape;820;p39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821" name="Google Shape;821;p39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822" name="Google Shape;822;p39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824" name="Google Shape;824;p39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825" name="Google Shape;825;p39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6" name="Google Shape;826;p39"/>
          <p:cNvSpPr txBox="1"/>
          <p:nvPr/>
        </p:nvSpPr>
        <p:spPr>
          <a:xfrm>
            <a:off x="2158734" y="909081"/>
            <a:ext cx="80810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Педагогічна діяльність: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 своїй діяльності для організації звичайного, дистанційного та змішаного навчання використовую: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7" name="Google Shape;827;p39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8" name="Google Shape;828;p39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9" name="Google Shape;829;p39" descr="Как создать онлайн презентацию в Microsoft Sway? — Дидактор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7414" y="1804657"/>
            <a:ext cx="1372186" cy="77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39" descr="Оценивание и обратная связь: Kahoo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33894" y="1732949"/>
            <a:ext cx="1818394" cy="11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39" descr="Як зареєструватися на «Всеосвіті». Детальна інструкція | Стаття. Різне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187" y="537970"/>
            <a:ext cx="2274199" cy="72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39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558" y="2129879"/>
            <a:ext cx="1952828" cy="89272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5098"/>
              </a:srgbClr>
            </a:outerShdw>
          </a:effectLst>
        </p:spPr>
      </p:pic>
      <p:pic>
        <p:nvPicPr>
          <p:cNvPr id="833" name="Google Shape;833;p39" descr="المحاضرة الأولى التسجيل في الموقع learningapps - YouTube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4686" y="2090274"/>
            <a:ext cx="963380" cy="96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39" descr="Блог вчителя інформатики БМЛ № 15 Капралюк Катерини В&amp;#39;ячеславівни :  Онлайн-сервіси для вчителів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22095" y="3117317"/>
            <a:ext cx="5062602" cy="285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39" descr="http://www.lypovec-osvita.gov.ua/upload/image_for_news/big/CCCC.jpg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457" y="3229218"/>
            <a:ext cx="4022328" cy="26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39" descr="Choisir entre PowerPoint et Prezi pour une présentation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333" y="2235729"/>
            <a:ext cx="1619251" cy="84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39" descr="Canva Pty Ltd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346" y="2569104"/>
            <a:ext cx="927629" cy="927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Google Shape;842;p40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843" name="Google Shape;843;p40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4" name="Google Shape;844;p40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45" name="Google Shape;845;p40"/>
          <p:cNvSpPr/>
          <p:nvPr/>
        </p:nvSpPr>
        <p:spPr>
          <a:xfrm>
            <a:off x="1439333" y="381000"/>
            <a:ext cx="9360830" cy="5673883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6" name="Google Shape;846;p4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302" y="504034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847" name="Google Shape;847;p40"/>
          <p:cNvSpPr txBox="1"/>
          <p:nvPr/>
        </p:nvSpPr>
        <p:spPr>
          <a:xfrm>
            <a:off x="2341221" y="49277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48" name="Google Shape;848;p40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849" name="Google Shape;849;p40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850" name="Google Shape;850;p40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51" name="Google Shape;851;p40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852" name="Google Shape;852;p40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853" name="Google Shape;853;p40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4" name="Google Shape;854;p40"/>
          <p:cNvSpPr txBox="1"/>
          <p:nvPr/>
        </p:nvSpPr>
        <p:spPr>
          <a:xfrm>
            <a:off x="6349999" y="1447800"/>
            <a:ext cx="4047066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44926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Використання Інтернет-ресурсів дає можливість організовувати спільну діяльність з документами (наприклад, спільне створення презентацій), проводити опитування та тестування, організовувати документообіг. Активно в педагогічній практиці використовую сервіси Google.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5" name="Google Shape;855;p40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6" name="Google Shape;856;p40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7" name="Google Shape;857;p40" descr="Образовательный центр Лингвист - курсы английского языка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01483"/>
            <a:ext cx="1916641" cy="275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40" descr="1.4. Хмарні сервіси та їхнє використання. Онлайн-перекладачі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214" y="1085111"/>
            <a:ext cx="3466770" cy="489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oogle Shape;863;p41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864" name="Google Shape;864;p41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5" name="Google Shape;865;p41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66" name="Google Shape;866;p41"/>
          <p:cNvSpPr/>
          <p:nvPr/>
        </p:nvSpPr>
        <p:spPr>
          <a:xfrm>
            <a:off x="1270000" y="330200"/>
            <a:ext cx="9530164" cy="5977467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7" name="Google Shape;867;p4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3102" y="495567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868" name="Google Shape;868;p41"/>
          <p:cNvSpPr txBox="1"/>
          <p:nvPr/>
        </p:nvSpPr>
        <p:spPr>
          <a:xfrm>
            <a:off x="2163420" y="408107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69" name="Google Shape;869;p41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870" name="Google Shape;870;p41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871" name="Google Shape;871;p41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72" name="Google Shape;872;p41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873" name="Google Shape;873;p41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874" name="Google Shape;874;p41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5" name="Google Shape;875;p41"/>
          <p:cNvSpPr txBox="1"/>
          <p:nvPr/>
        </p:nvSpPr>
        <p:spPr>
          <a:xfrm>
            <a:off x="2065601" y="951415"/>
            <a:ext cx="8081082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Педагогічна діяльність:</a:t>
            </a:r>
            <a:endParaRPr/>
          </a:p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altLang="ru-RU" sz="18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 Easy Steps</a:t>
            </a: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— альтернативна освітня платформа для вивчення англійської мови, схвалена МОН України. Платформа працює за новітньою концепцією «Перевернутий урок», коли всі теоретичні матеріали вивчаються вдома, а на уроці учні лише практикуються, роблять проекти та веселяться зі своїми однолітками.</a:t>
            </a:r>
            <a:b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Вона надає повний інструментарій для проведення уроку: починаючи з інтерактивного онлайн-підручника-тренажера, що містить понад 5 000 інтерактивних завдань та медіаматеріалів, особистим кабінетом учня та вчителя, який допомагає вибудовувати графік занять та відстежувати успішність учня, систему тестів — від визначення рівня студента до перевірки засвоєння навчальних ним навчальних матеріалів, паперовий підручник, який є повністю інтегрованим з онлайн-тренажером.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6" name="Google Shape;876;p41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7" name="Google Shape;877;p41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8" name="Google Shape;878;p41" descr="Англійська для школярів від Грін Кантрі на платформі 24 Easy Steps -  Салтівка | Дети в городе Харьков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15995">
            <a:off x="6918760" y="4705937"/>
            <a:ext cx="2682849" cy="151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41" descr="24 Easy Step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23048" y="4956372"/>
            <a:ext cx="2417352" cy="135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41" descr="Образовательный центр Лингвист - курсы английского языка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5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66" name="Google Shape;166;p15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5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8" name="Google Shape;168;p15"/>
          <p:cNvSpPr/>
          <p:nvPr/>
        </p:nvSpPr>
        <p:spPr>
          <a:xfrm>
            <a:off x="1371600" y="507999"/>
            <a:ext cx="9694333" cy="5647267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9" name="Google Shape;169;p15"/>
          <p:cNvGrpSpPr/>
          <p:nvPr/>
        </p:nvGrpSpPr>
        <p:grpSpPr>
          <a:xfrm>
            <a:off x="904014" y="787812"/>
            <a:ext cx="1153941" cy="992639"/>
            <a:chOff x="904014" y="787812"/>
            <a:chExt cx="1153941" cy="992639"/>
          </a:xfrm>
        </p:grpSpPr>
        <p:grpSp>
          <p:nvGrpSpPr>
            <p:cNvPr id="170" name="Google Shape;170;p15"/>
            <p:cNvGrpSpPr/>
            <p:nvPr/>
          </p:nvGrpSpPr>
          <p:grpSpPr>
            <a:xfrm>
              <a:off x="1044295" y="787812"/>
              <a:ext cx="1013660" cy="992639"/>
              <a:chOff x="368102" y="535302"/>
              <a:chExt cx="1125418" cy="1102079"/>
            </a:xfrm>
          </p:grpSpPr>
          <p:sp>
            <p:nvSpPr>
              <p:cNvPr id="171" name="Google Shape;171;p15"/>
              <p:cNvSpPr/>
              <p:nvPr/>
            </p:nvSpPr>
            <p:spPr>
              <a:xfrm>
                <a:off x="368104" y="535302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FF5050"/>
                  </a:gs>
                  <a:gs pos="100000">
                    <a:srgbClr val="D60093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 rot="10800000">
                <a:off x="368102" y="1571395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73" name="Google Shape;173;p15"/>
            <p:cNvSpPr txBox="1"/>
            <p:nvPr/>
          </p:nvSpPr>
          <p:spPr>
            <a:xfrm>
              <a:off x="904014" y="975494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01</a:t>
              </a:r>
              <a:endParaRPr/>
            </a:p>
          </p:txBody>
        </p:sp>
      </p:grpSp>
      <p:sp>
        <p:nvSpPr>
          <p:cNvPr id="174" name="Google Shape;174;p15"/>
          <p:cNvSpPr txBox="1"/>
          <p:nvPr/>
        </p:nvSpPr>
        <p:spPr>
          <a:xfrm>
            <a:off x="2413000" y="882330"/>
            <a:ext cx="736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вчитель англійської мови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11076209" y="774339"/>
            <a:ext cx="651829" cy="933205"/>
          </a:xfrm>
          <a:prstGeom prst="rect">
            <a:avLst/>
          </a:prstGeom>
          <a:gradFill>
            <a:gsLst>
              <a:gs pos="0">
                <a:srgbClr val="FF5050"/>
              </a:gs>
              <a:gs pos="100000">
                <a:srgbClr val="D60093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2569961" y="3015335"/>
            <a:ext cx="7446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>
                <a:solidFill>
                  <a:srgbClr val="EA278C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Кваліфікаційна категорія, звання – </a:t>
            </a:r>
            <a:r>
              <a:rPr lang="ru-RU" altLang="ru-RU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спеціаліст  1 категорії.</a:t>
            </a:r>
            <a:endParaRPr sz="2400">
              <a:solidFill>
                <a:srgbClr val="EA278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2580030" y="2352450"/>
            <a:ext cx="7420527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>
                <a:solidFill>
                  <a:srgbClr val="EA278C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Освіта  - </a:t>
            </a:r>
            <a:r>
              <a:rPr lang="ru-RU" altLang="ru-RU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вища.</a:t>
            </a:r>
            <a:endParaRPr sz="2800">
              <a:solidFill>
                <a:srgbClr val="EA278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2565015" y="4031120"/>
            <a:ext cx="7407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>
                <a:solidFill>
                  <a:srgbClr val="EA278C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Спеціалізація, кваліфікація – </a:t>
            </a:r>
            <a:r>
              <a:rPr lang="ru-RU" altLang="ru-RU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вчитель французької мови та літератури та англійської мови.</a:t>
            </a:r>
            <a:endParaRPr sz="2800">
              <a:solidFill>
                <a:srgbClr val="EA278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2548053" y="5269103"/>
            <a:ext cx="67884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>
                <a:solidFill>
                  <a:srgbClr val="EA278C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Стаж роботи – </a:t>
            </a:r>
            <a:r>
              <a:rPr lang="ru-RU" altLang="ru-RU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__17 р.6 м.</a:t>
            </a:r>
            <a:endParaRPr sz="2800">
              <a:solidFill>
                <a:srgbClr val="EA278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p15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5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15" descr="Образовательный центр Лингвист - курсы английского языка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05165"/>
            <a:ext cx="1496893" cy="215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42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886" name="Google Shape;886;p42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7" name="Google Shape;887;p42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88" name="Google Shape;888;p42"/>
          <p:cNvSpPr/>
          <p:nvPr/>
        </p:nvSpPr>
        <p:spPr>
          <a:xfrm>
            <a:off x="1439333" y="431799"/>
            <a:ext cx="9643534" cy="5858933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9" name="Google Shape;889;p4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569" y="520968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890" name="Google Shape;890;p42"/>
          <p:cNvSpPr txBox="1"/>
          <p:nvPr/>
        </p:nvSpPr>
        <p:spPr>
          <a:xfrm>
            <a:off x="2493621" y="662107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91" name="Google Shape;891;p42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892" name="Google Shape;892;p42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893" name="Google Shape;893;p42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94" name="Google Shape;894;p42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895" name="Google Shape;895;p42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896" name="Google Shape;896;p42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7" name="Google Shape;897;p42"/>
          <p:cNvSpPr txBox="1"/>
          <p:nvPr/>
        </p:nvSpPr>
        <p:spPr>
          <a:xfrm>
            <a:off x="2226733" y="1230813"/>
            <a:ext cx="8559800" cy="4111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Педагогічна діяльність: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На рівень активності учнів початкової школи позитивно впливає і емоційність навчально-виховного процесу та створення доброзичливої атмосфери в процесі навчання. Вивчення англійської мови за допомогою пісень, віршів, римівок, чантів, широке використання вербальних та невербальних опор веде не тільки до підтримки початкової мотивації, але й до розвитку інтересу до предмета. 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Емоції й враження, отримані під час прочитання віршів або співу пісні, стають прожитим життєвим досвідом, що перетвориться у знання, що у свою чергу стимулює мотивацію учнів. Для фонетичної зарядки я зазвичай підбираю короткі пісеньки із чітким ритмом і частими повторами.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8" name="Google Shape;898;p42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9" name="Google Shape;899;p42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0" name="Google Shape;900;p42" descr="Англійська мова для дітей | Діти в місті Київ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599" y="4967920"/>
            <a:ext cx="1968749" cy="161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42" descr="Образовательный центр Лингвист - курсы английского языка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Google Shape;906;p43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907" name="Google Shape;907;p43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8" name="Google Shape;908;p43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09" name="Google Shape;909;p43"/>
          <p:cNvSpPr/>
          <p:nvPr/>
        </p:nvSpPr>
        <p:spPr>
          <a:xfrm>
            <a:off x="1439333" y="431799"/>
            <a:ext cx="9643534" cy="5858933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0" name="Google Shape;910;p4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569" y="520968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911" name="Google Shape;911;p43"/>
          <p:cNvSpPr txBox="1"/>
          <p:nvPr/>
        </p:nvSpPr>
        <p:spPr>
          <a:xfrm>
            <a:off x="2493621" y="662107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912" name="Google Shape;912;p43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913" name="Google Shape;913;p43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914" name="Google Shape;914;p43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15" name="Google Shape;915;p43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916" name="Google Shape;916;p43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917" name="Google Shape;917;p43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8" name="Google Shape;918;p43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9" name="Google Shape;919;p43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0" name="Google Shape;920;p43"/>
          <p:cNvSpPr/>
          <p:nvPr/>
        </p:nvSpPr>
        <p:spPr>
          <a:xfrm>
            <a:off x="4233333" y="1566333"/>
            <a:ext cx="6697134" cy="416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00" rIns="0" bIns="0" numCol="1" anchor="t" anchorCtr="0">
            <a:noAutofit/>
          </a:bodyPr>
          <a:lstStyle/>
          <a:p>
            <a:pPr marL="12700" marR="0" lvl="0" indent="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Широко використовую на своїх уроках музику, записи дитячих пісень, музичні ігри та інші аудіо-курси, виконані носіями мови.</a:t>
            </a:r>
            <a:endParaRPr/>
          </a:p>
          <a:p>
            <a:pPr marL="12700" marR="0" lvl="0" indent="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Вірші, пісні, музичні ігри підбираю так, щоб, співаючи, можна було виконувати різні дії та рухи і тим самим запам'ятовувати слова-дії.</a:t>
            </a:r>
            <a:endParaRPr/>
          </a:p>
          <a:p>
            <a:pPr marL="12700" marR="0" lvl="0" indent="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Практикую аудіювання пісень з використанням графічної та малюнкової опори, різноманітних іграшок та предметів, що викликає зацікавленість до уроку і предмета.</a:t>
            </a:r>
            <a:endParaRPr/>
          </a:p>
          <a:p>
            <a:pPr marL="12700" marR="0" lvl="0" indent="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Пісні, вірші та діалоги серії “Jazz Cants’’ (промовляння на фоні джазового синкопованого ритму), ритми “rap” допомагають учням оволодіти мелодією і різними видами інтонації, притаманними англійській мові. А слово, навіть окремі фрази, краще запам’ятовуються через пісню, вірш або діалог.</a:t>
            </a:r>
            <a:endParaRPr/>
          </a:p>
        </p:txBody>
      </p:sp>
      <p:pic>
        <p:nvPicPr>
          <p:cNvPr id="921" name="Google Shape;921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39531">
            <a:off x="1838045" y="2763902"/>
            <a:ext cx="1892300" cy="2736850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3137"/>
              </a:srgbClr>
            </a:outerShdw>
          </a:effectLst>
        </p:spPr>
      </p:pic>
      <p:pic>
        <p:nvPicPr>
          <p:cNvPr id="922" name="Google Shape;922;p43" descr="Образовательный центр Лингвист - курсы английского языка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44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928" name="Google Shape;928;p44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9" name="Google Shape;929;p44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30" name="Google Shape;930;p44"/>
          <p:cNvSpPr/>
          <p:nvPr/>
        </p:nvSpPr>
        <p:spPr>
          <a:xfrm>
            <a:off x="1329267" y="372533"/>
            <a:ext cx="9470896" cy="6036734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1" name="Google Shape;931;p4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6969" y="317767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932" name="Google Shape;932;p44"/>
          <p:cNvSpPr txBox="1"/>
          <p:nvPr/>
        </p:nvSpPr>
        <p:spPr>
          <a:xfrm>
            <a:off x="2502087" y="450441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933" name="Google Shape;933;p44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934" name="Google Shape;934;p44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935" name="Google Shape;935;p44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36" name="Google Shape;936;p44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937" name="Google Shape;937;p44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938" name="Google Shape;938;p44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9" name="Google Shape;939;p44"/>
          <p:cNvSpPr txBox="1"/>
          <p:nvPr/>
        </p:nvSpPr>
        <p:spPr>
          <a:xfrm>
            <a:off x="1803400" y="956733"/>
            <a:ext cx="9347200" cy="537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розвитку індивідуальної позитивної мотивації в навчанні необхідно виконувати наступні умови</a:t>
            </a: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Перша умова: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Найбільш сильна позитивна мотивація виникає у дитини в тому випадку, якщо діяльність володіє новизною.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Необхідно використовувати нові навчально-методичні комплекси. З абсолютно новим виглядом і типами завдань, з якими учні не стикалися раніше.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Слабшим учням необхідно давати більше часу на виконання завдань, і вони менш складні, а сильнішим – менше; завдання ускладнені. 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Слабшим вчиться бажано давати завдання, подібні тим, які у них вже вийшли, — для підняття у них упевненості у власних силах.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Потрібно стежити, щоб діяльність учнів на уроці і в позакласній роботі була цікавою і відповідала розвиваючому рівню школярів. Адже діти люблять брати участь в дискусіях за наперед обумовлюваними правилами; у рольових іграх; їм подобається розгадувати інтелектуальні завдання.</a:t>
            </a:r>
            <a:endParaRPr/>
          </a:p>
        </p:txBody>
      </p:sp>
      <p:sp>
        <p:nvSpPr>
          <p:cNvPr id="940" name="Google Shape;940;p44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1" name="Google Shape;941;p44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2" name="Google Shape;942;p44" descr="Образовательный центр Лингвист - курсы английского языка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45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948" name="Google Shape;948;p45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9" name="Google Shape;949;p45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50" name="Google Shape;950;p45"/>
          <p:cNvSpPr/>
          <p:nvPr/>
        </p:nvSpPr>
        <p:spPr>
          <a:xfrm>
            <a:off x="1329267" y="372533"/>
            <a:ext cx="9470896" cy="6036734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1" name="Google Shape;951;p4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6969" y="317767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952" name="Google Shape;952;p45"/>
          <p:cNvSpPr txBox="1"/>
          <p:nvPr/>
        </p:nvSpPr>
        <p:spPr>
          <a:xfrm>
            <a:off x="2502087" y="450441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953" name="Google Shape;953;p45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954" name="Google Shape;954;p45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955" name="Google Shape;955;p45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56" name="Google Shape;956;p45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957" name="Google Shape;957;p45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958" name="Google Shape;958;p45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9" name="Google Shape;959;p45"/>
          <p:cNvSpPr txBox="1"/>
          <p:nvPr/>
        </p:nvSpPr>
        <p:spPr>
          <a:xfrm>
            <a:off x="2023534" y="1002215"/>
            <a:ext cx="912706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розвитку індивідуальної позитивної мотивації в навчанні необхідно виконувати наступні умови</a:t>
            </a: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Друга умова.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Наявність можливості для прояву самостійності.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Самостійна робота учнів розфарбовує їх діяльність емоційно, викликає різні внутрішні переживання і тим самим сприяє розвитку у них позитивної мотивації в навчанні.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Також позитивну мотивацію можна розвинути за допомогою змагання. Необхідно придумувати різні конкурси і змагання на основі теми, що вивчається.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0" name="Google Shape;960;p45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1" name="Google Shape;961;p45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2" name="Google Shape;962;p45" descr="Які підручники з англійської та німецької мов обирати для школи |  Українська правда _Життя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0732" y="4050610"/>
            <a:ext cx="4786025" cy="246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45" descr="Образовательный центр Лингвист - курсы английского языка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6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969" name="Google Shape;969;p46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0" name="Google Shape;970;p46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71" name="Google Shape;971;p46"/>
          <p:cNvSpPr/>
          <p:nvPr/>
        </p:nvSpPr>
        <p:spPr>
          <a:xfrm>
            <a:off x="1532467" y="355600"/>
            <a:ext cx="9267696" cy="5699283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2" name="Google Shape;972;p46"/>
          <p:cNvSpPr txBox="1"/>
          <p:nvPr/>
        </p:nvSpPr>
        <p:spPr>
          <a:xfrm>
            <a:off x="2251868" y="1010682"/>
            <a:ext cx="8365332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 метою забезпечення організації освітнього процесу та виконання освітніх програм можна застосовувати засоби дистанційного навчання: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відеотрансляцій навчальних занять: Zoom, Google Meet, Skype;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організації освітнього процесу в рамках класів: Google Classroom, Moodle, Teams;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віртуальні ресурси для організації навчання: Padlet, Miro;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формувального оцінювання: LearningApps, Mentimeter, Kahoot тощо.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3" name="Google Shape;973;p46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4" name="Google Shape;974;p46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5" name="Google Shape;975;p46" descr="Мійклас — Вікіпедія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576" y="4309532"/>
            <a:ext cx="1046691" cy="1046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46" descr="Про систему MOODLE :: Організаційно-методичний Центр новітніх технологій  навчання :: Державний університет телекомунікацій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442" y="3882963"/>
            <a:ext cx="2469092" cy="81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46" descr="Mozaik Education (@MozaikEducation) | Twitter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169" y="4846014"/>
            <a:ext cx="1171202" cy="117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4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770" y="4740494"/>
            <a:ext cx="1482830" cy="134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46" descr="ClassDojo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8487" y="5109755"/>
            <a:ext cx="1084728" cy="5694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980" name="Google Shape;980;p46" descr="Чем может быть полезно EDMODO? — Дидактор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1" name="Google Shape;981;p46" descr="Чем может быть полезно EDMODO? — Дидактор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2" name="Google Shape;982;p46" descr="Edmodo | Hamstreet Primary Academy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74" y="3860802"/>
            <a:ext cx="1176866" cy="117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46" descr="Инструкция по работе с Google Сlassroom при работе с обучающимися при орган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042" y="5027296"/>
            <a:ext cx="1241425" cy="9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46" descr="Образовательный центр Лингвист - курсы английского языка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46"/>
          <p:cNvSpPr txBox="1"/>
          <p:nvPr/>
        </p:nvSpPr>
        <p:spPr>
          <a:xfrm>
            <a:off x="2829705" y="476398"/>
            <a:ext cx="48072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Дистанційні заняття</a:t>
            </a:r>
            <a:endParaRPr sz="2800">
              <a:solidFill>
                <a:srgbClr val="333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6" name="Google Shape;986;p46" descr="Дистанційна освіта у початковій школі: форми і методи організації навчання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064" y="540279"/>
            <a:ext cx="1111888" cy="6365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7" name="Google Shape;987;p46"/>
          <p:cNvGrpSpPr/>
          <p:nvPr/>
        </p:nvGrpSpPr>
        <p:grpSpPr>
          <a:xfrm>
            <a:off x="904014" y="2930909"/>
            <a:ext cx="1153941" cy="992639"/>
            <a:chOff x="904014" y="2930909"/>
            <a:chExt cx="1153941" cy="992639"/>
          </a:xfrm>
        </p:grpSpPr>
        <p:grpSp>
          <p:nvGrpSpPr>
            <p:cNvPr id="988" name="Google Shape;988;p46"/>
            <p:cNvGrpSpPr/>
            <p:nvPr/>
          </p:nvGrpSpPr>
          <p:grpSpPr>
            <a:xfrm>
              <a:off x="1044295" y="2930909"/>
              <a:ext cx="1013660" cy="992639"/>
              <a:chOff x="368100" y="1681449"/>
              <a:chExt cx="1125418" cy="1102079"/>
            </a:xfrm>
          </p:grpSpPr>
          <p:sp>
            <p:nvSpPr>
              <p:cNvPr id="989" name="Google Shape;989;p46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3333FF"/>
                  </a:gs>
                  <a:gs pos="100000">
                    <a:srgbClr val="003399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90" name="Google Shape;990;p46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991" name="Google Shape;991;p46"/>
            <p:cNvSpPr txBox="1"/>
            <p:nvPr/>
          </p:nvSpPr>
          <p:spPr>
            <a:xfrm>
              <a:off x="904014" y="314652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03</a:t>
              </a:r>
              <a:endParaRPr/>
            </a:p>
          </p:txBody>
        </p:sp>
      </p:grpSp>
      <p:sp>
        <p:nvSpPr>
          <p:cNvPr id="992" name="Google Shape;992;p46"/>
          <p:cNvSpPr/>
          <p:nvPr/>
        </p:nvSpPr>
        <p:spPr>
          <a:xfrm>
            <a:off x="11076209" y="2882190"/>
            <a:ext cx="651829" cy="933205"/>
          </a:xfrm>
          <a:prstGeom prst="rect">
            <a:avLst/>
          </a:prstGeom>
          <a:gradFill>
            <a:gsLst>
              <a:gs pos="0">
                <a:srgbClr val="3333FF"/>
              </a:gs>
              <a:gs pos="100000">
                <a:srgbClr val="003399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47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998" name="Google Shape;998;p47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9" name="Google Shape;999;p47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00" name="Google Shape;1000;p47"/>
          <p:cNvSpPr/>
          <p:nvPr/>
        </p:nvSpPr>
        <p:spPr>
          <a:xfrm>
            <a:off x="1430867" y="618068"/>
            <a:ext cx="9396223" cy="5436816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01" name="Google Shape;1001;p47"/>
          <p:cNvGrpSpPr/>
          <p:nvPr/>
        </p:nvGrpSpPr>
        <p:grpSpPr>
          <a:xfrm>
            <a:off x="904014" y="2930909"/>
            <a:ext cx="1153941" cy="992639"/>
            <a:chOff x="904014" y="2930909"/>
            <a:chExt cx="1153941" cy="992639"/>
          </a:xfrm>
        </p:grpSpPr>
        <p:grpSp>
          <p:nvGrpSpPr>
            <p:cNvPr id="1002" name="Google Shape;1002;p47"/>
            <p:cNvGrpSpPr/>
            <p:nvPr/>
          </p:nvGrpSpPr>
          <p:grpSpPr>
            <a:xfrm>
              <a:off x="1044295" y="2930909"/>
              <a:ext cx="1013660" cy="992639"/>
              <a:chOff x="368100" y="1681449"/>
              <a:chExt cx="1125418" cy="1102079"/>
            </a:xfrm>
          </p:grpSpPr>
          <p:sp>
            <p:nvSpPr>
              <p:cNvPr id="1003" name="Google Shape;1003;p47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3333FF"/>
                  </a:gs>
                  <a:gs pos="100000">
                    <a:srgbClr val="003399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04" name="Google Shape;1004;p47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005" name="Google Shape;1005;p47"/>
            <p:cNvSpPr txBox="1"/>
            <p:nvPr/>
          </p:nvSpPr>
          <p:spPr>
            <a:xfrm>
              <a:off x="904014" y="314652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03</a:t>
              </a:r>
              <a:endParaRPr/>
            </a:p>
          </p:txBody>
        </p:sp>
      </p:grpSp>
      <p:sp>
        <p:nvSpPr>
          <p:cNvPr id="1006" name="Google Shape;1006;p47"/>
          <p:cNvSpPr/>
          <p:nvPr/>
        </p:nvSpPr>
        <p:spPr>
          <a:xfrm>
            <a:off x="11076209" y="2882190"/>
            <a:ext cx="651829" cy="933205"/>
          </a:xfrm>
          <a:prstGeom prst="rect">
            <a:avLst/>
          </a:prstGeom>
          <a:gradFill>
            <a:gsLst>
              <a:gs pos="0">
                <a:srgbClr val="3333FF"/>
              </a:gs>
              <a:gs pos="100000">
                <a:srgbClr val="003399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7" name="Google Shape;1007;p47"/>
          <p:cNvSpPr txBox="1"/>
          <p:nvPr/>
        </p:nvSpPr>
        <p:spPr>
          <a:xfrm>
            <a:off x="2221163" y="814577"/>
            <a:ext cx="7686040" cy="45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None/>
            </a:pPr>
            <a:r>
              <a:rPr lang="ru-RU" altLang="ru-RU" sz="36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мотивації застосовую на заняттях 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8" name="Google Shape;1008;p47"/>
          <p:cNvSpPr txBox="1"/>
          <p:nvPr/>
        </p:nvSpPr>
        <p:spPr>
          <a:xfrm>
            <a:off x="2635201" y="1343545"/>
            <a:ext cx="10013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Колаж </a:t>
            </a:r>
            <a:endParaRPr/>
          </a:p>
        </p:txBody>
      </p:sp>
      <p:sp>
        <p:nvSpPr>
          <p:cNvPr id="1009" name="Google Shape;1009;p47"/>
          <p:cNvSpPr txBox="1"/>
          <p:nvPr/>
        </p:nvSpPr>
        <p:spPr>
          <a:xfrm>
            <a:off x="2461385" y="3977320"/>
            <a:ext cx="16772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Хмара слів</a:t>
            </a:r>
            <a:endParaRPr/>
          </a:p>
        </p:txBody>
      </p:sp>
      <p:sp>
        <p:nvSpPr>
          <p:cNvPr id="1010" name="Google Shape;1010;p47"/>
          <p:cNvSpPr txBox="1"/>
          <p:nvPr/>
        </p:nvSpPr>
        <p:spPr>
          <a:xfrm>
            <a:off x="5684124" y="1529884"/>
            <a:ext cx="38726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Інтерактивний плакат</a:t>
            </a:r>
            <a:endParaRPr/>
          </a:p>
        </p:txBody>
      </p:sp>
      <p:sp>
        <p:nvSpPr>
          <p:cNvPr id="1011" name="Google Shape;1011;p47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2" name="Google Shape;1012;p47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3" name="Google Shape;1013;p47" descr="Дистанційна освіта у початковій школі: форми і методи організації навчання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064" y="540279"/>
            <a:ext cx="1111888" cy="63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47" descr="Importance of English in a student&amp;#39;s life | JPGS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114" y="4469797"/>
            <a:ext cx="2769679" cy="138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47" descr="Цифрові освітні ресурси з методики навчання англійської мови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3457" y="1936783"/>
            <a:ext cx="3609355" cy="27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47" descr="НУШ Плакат. Англійська мова. Кольори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3314">
            <a:off x="9107503" y="2953360"/>
            <a:ext cx="1784412" cy="254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47" descr="Тиждень англійської мови. Конкурс на кращий плакат серед  студентів-філологів | БІЛОЦЕРКІВСЬКИЙ НАЦІОНАЛЬНИЙ АГРАРНИЙ УНІВЕРСИТЕТ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2582" y="1819922"/>
            <a:ext cx="2857006" cy="202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47" descr="Образовательный центр Лингвист - курсы английского языка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48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024" name="Google Shape;1024;p48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5" name="Google Shape;1025;p48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26" name="Google Shape;1026;p48"/>
          <p:cNvSpPr/>
          <p:nvPr/>
        </p:nvSpPr>
        <p:spPr>
          <a:xfrm>
            <a:off x="1473201" y="397935"/>
            <a:ext cx="9423400" cy="6070600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7" name="Google Shape;1027;p4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7191" y="347650"/>
            <a:ext cx="803198" cy="8031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8" name="Google Shape;1028;p48"/>
          <p:cNvGrpSpPr/>
          <p:nvPr/>
        </p:nvGrpSpPr>
        <p:grpSpPr>
          <a:xfrm>
            <a:off x="904014" y="3976312"/>
            <a:ext cx="1153941" cy="992639"/>
            <a:chOff x="904014" y="3976312"/>
            <a:chExt cx="1153941" cy="992639"/>
          </a:xfrm>
        </p:grpSpPr>
        <p:grpSp>
          <p:nvGrpSpPr>
            <p:cNvPr id="1029" name="Google Shape;1029;p48"/>
            <p:cNvGrpSpPr/>
            <p:nvPr/>
          </p:nvGrpSpPr>
          <p:grpSpPr>
            <a:xfrm>
              <a:off x="1044295" y="3976312"/>
              <a:ext cx="1013660" cy="992639"/>
              <a:chOff x="368100" y="1681449"/>
              <a:chExt cx="1125418" cy="1102079"/>
            </a:xfrm>
          </p:grpSpPr>
          <p:sp>
            <p:nvSpPr>
              <p:cNvPr id="1030" name="Google Shape;1030;p48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FF9900"/>
                  </a:gs>
                  <a:gs pos="100000">
                    <a:srgbClr val="CC3300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31" name="Google Shape;1031;p48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032" name="Google Shape;1032;p48"/>
            <p:cNvSpPr txBox="1"/>
            <p:nvPr/>
          </p:nvSpPr>
          <p:spPr>
            <a:xfrm>
              <a:off x="904014" y="4166338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04</a:t>
              </a:r>
              <a:endParaRPr/>
            </a:p>
          </p:txBody>
        </p:sp>
      </p:grpSp>
      <p:sp>
        <p:nvSpPr>
          <p:cNvPr id="1033" name="Google Shape;1033;p48"/>
          <p:cNvSpPr/>
          <p:nvPr/>
        </p:nvSpPr>
        <p:spPr>
          <a:xfrm>
            <a:off x="11076209" y="4006029"/>
            <a:ext cx="651829" cy="933205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CC330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4" name="Google Shape;1034;p48"/>
          <p:cNvSpPr txBox="1"/>
          <p:nvPr/>
        </p:nvSpPr>
        <p:spPr>
          <a:xfrm>
            <a:off x="2116733" y="51639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 b="1">
                <a:solidFill>
                  <a:srgbClr val="F09B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Позакласна робота</a:t>
            </a:r>
            <a:endParaRPr sz="2800" b="1">
              <a:solidFill>
                <a:srgbClr val="F09B4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5" name="Google Shape;1035;p48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6" name="Google Shape;1036;p48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7" name="Google Shape;1037;p48" descr="Найкращі шкільні твори 5-11 класи (укр. мова, література, зарубіжна  література) - Вчитель.Ком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723" y="4698688"/>
            <a:ext cx="2094632" cy="151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48"/>
          <p:cNvSpPr/>
          <p:nvPr/>
        </p:nvSpPr>
        <p:spPr>
          <a:xfrm>
            <a:off x="3035598" y="1126842"/>
            <a:ext cx="67208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Форми позакласної роботи стимулюють та розвивають мотиваційні процеси у здобувачів освіти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9" name="Google Shape;1039;p48"/>
          <p:cNvSpPr/>
          <p:nvPr/>
        </p:nvSpPr>
        <p:spPr>
          <a:xfrm>
            <a:off x="2266765" y="1717335"/>
            <a:ext cx="8359806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mic Sans MS"/>
              <a:buAutoNum type="arabicParenR"/>
            </a:pPr>
            <a:r>
              <a:rPr lang="ru-RU" altLang="ru-RU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змагальні</a:t>
            </a: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(конкурс, гра, олімпіада);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mic Sans MS"/>
              <a:buAutoNum type="arabicParenR"/>
            </a:pPr>
            <a:r>
              <a:rPr lang="ru-RU" altLang="ru-RU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засоби масової інформації </a:t>
            </a: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(стінгазета, оголошення, дайджест); 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3) культурно-масові</a:t>
            </a: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(вечір-свято, присвячений народним традиціям рідної країни або країни, мова якої вивчається; вечір-портрет, присвячений життю та діяльності відомих письменників, поетів, композиторів, акторів тощо; вечір-зустріч з цікавими людьми; вечір-хроніка у зв'язку зі знаменними подіями та інші);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4) політико-масові</a:t>
            </a: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(форум, фестиваль, прес-конференція, ярмарка,  телеміст та інші).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40" name="Google Shape;1040;p48" descr="Образовательный центр Лингвист - курсы английского языка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49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046" name="Google Shape;1046;p49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7" name="Google Shape;1047;p49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48" name="Google Shape;1048;p49"/>
          <p:cNvSpPr/>
          <p:nvPr/>
        </p:nvSpPr>
        <p:spPr>
          <a:xfrm>
            <a:off x="1337733" y="431800"/>
            <a:ext cx="9473299" cy="6084821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9" name="Google Shape;1049;p4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1101" y="541537"/>
            <a:ext cx="823597" cy="741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0" name="Google Shape;1050;p49"/>
          <p:cNvGrpSpPr/>
          <p:nvPr/>
        </p:nvGrpSpPr>
        <p:grpSpPr>
          <a:xfrm>
            <a:off x="971748" y="4577588"/>
            <a:ext cx="1153941" cy="992639"/>
            <a:chOff x="904014" y="5034788"/>
            <a:chExt cx="1153941" cy="992639"/>
          </a:xfrm>
        </p:grpSpPr>
        <p:grpSp>
          <p:nvGrpSpPr>
            <p:cNvPr id="1051" name="Google Shape;1051;p49"/>
            <p:cNvGrpSpPr/>
            <p:nvPr/>
          </p:nvGrpSpPr>
          <p:grpSpPr>
            <a:xfrm>
              <a:off x="1044295" y="5034788"/>
              <a:ext cx="1013660" cy="992639"/>
              <a:chOff x="368100" y="1681449"/>
              <a:chExt cx="1125418" cy="1102079"/>
            </a:xfrm>
          </p:grpSpPr>
          <p:sp>
            <p:nvSpPr>
              <p:cNvPr id="1052" name="Google Shape;1052;p49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9900FF"/>
                  </a:gs>
                  <a:gs pos="100000">
                    <a:srgbClr val="6600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3" name="Google Shape;1053;p49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054" name="Google Shape;1054;p49"/>
            <p:cNvSpPr txBox="1"/>
            <p:nvPr/>
          </p:nvSpPr>
          <p:spPr>
            <a:xfrm>
              <a:off x="904014" y="52241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05</a:t>
              </a:r>
              <a:endParaRPr/>
            </a:p>
          </p:txBody>
        </p:sp>
      </p:grpSp>
      <p:sp>
        <p:nvSpPr>
          <p:cNvPr id="1055" name="Google Shape;1055;p49"/>
          <p:cNvSpPr/>
          <p:nvPr/>
        </p:nvSpPr>
        <p:spPr>
          <a:xfrm>
            <a:off x="11059276" y="4695832"/>
            <a:ext cx="651829" cy="933205"/>
          </a:xfrm>
          <a:prstGeom prst="rect">
            <a:avLst/>
          </a:prstGeom>
          <a:gradFill>
            <a:gsLst>
              <a:gs pos="0">
                <a:srgbClr val="9900FF"/>
              </a:gs>
              <a:gs pos="100000">
                <a:srgbClr val="6600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6" name="Google Shape;1056;p49"/>
          <p:cNvSpPr txBox="1"/>
          <p:nvPr/>
        </p:nvSpPr>
        <p:spPr>
          <a:xfrm>
            <a:off x="3048066" y="77039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 b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 діяльності</a:t>
            </a:r>
            <a:endParaRPr sz="2800" b="1">
              <a:solidFill>
                <a:srgbClr val="6600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7" name="Google Shape;1057;p49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8" name="Google Shape;1058;p49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9" name="Google Shape;1059;p49"/>
          <p:cNvSpPr/>
          <p:nvPr/>
        </p:nvSpPr>
        <p:spPr>
          <a:xfrm>
            <a:off x="1947332" y="1302220"/>
            <a:ext cx="859366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Результатом моєї діяльності є учень-випускник, який не тільки володіє знаннями, уміннями та навичками з предмета, але й уміє формулювати власну точку зору, відстоювати свою позицію, співпрацювати в групі, колективі, мати коло однодумців, бути комунікабельною, толерантною особистістю.</a:t>
            </a:r>
            <a:endParaRPr/>
          </a:p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Випускники складають на високі бали тести ЗНО з  англійської мови продовжують навчання в престижних вузах України.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60" name="Google Shape;1060;p49" descr="C:\Users\IraOni\Desktop\meropriyatie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043" y="3874624"/>
            <a:ext cx="4072126" cy="298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49" descr="Образовательный центр Лингвист - курсы английского языка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6" name="Google Shape;1066;p50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067" name="Google Shape;1067;p50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8" name="Google Shape;1068;p50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69" name="Google Shape;1069;p50"/>
          <p:cNvSpPr/>
          <p:nvPr/>
        </p:nvSpPr>
        <p:spPr>
          <a:xfrm>
            <a:off x="1337733" y="431800"/>
            <a:ext cx="9473299" cy="6084821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0" name="Google Shape;1070;p5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6968" y="372204"/>
            <a:ext cx="823597" cy="741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1" name="Google Shape;1071;p50"/>
          <p:cNvGrpSpPr/>
          <p:nvPr/>
        </p:nvGrpSpPr>
        <p:grpSpPr>
          <a:xfrm>
            <a:off x="971748" y="4577588"/>
            <a:ext cx="1153941" cy="992639"/>
            <a:chOff x="904014" y="5034788"/>
            <a:chExt cx="1153941" cy="992639"/>
          </a:xfrm>
        </p:grpSpPr>
        <p:grpSp>
          <p:nvGrpSpPr>
            <p:cNvPr id="1072" name="Google Shape;1072;p50"/>
            <p:cNvGrpSpPr/>
            <p:nvPr/>
          </p:nvGrpSpPr>
          <p:grpSpPr>
            <a:xfrm>
              <a:off x="1044295" y="5034788"/>
              <a:ext cx="1013660" cy="992639"/>
              <a:chOff x="368100" y="1681449"/>
              <a:chExt cx="1125418" cy="1102079"/>
            </a:xfrm>
          </p:grpSpPr>
          <p:sp>
            <p:nvSpPr>
              <p:cNvPr id="1073" name="Google Shape;1073;p50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9900FF"/>
                  </a:gs>
                  <a:gs pos="100000">
                    <a:srgbClr val="6600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74" name="Google Shape;1074;p50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075" name="Google Shape;1075;p50"/>
            <p:cNvSpPr txBox="1"/>
            <p:nvPr/>
          </p:nvSpPr>
          <p:spPr>
            <a:xfrm>
              <a:off x="904014" y="52241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05</a:t>
              </a:r>
              <a:endParaRPr/>
            </a:p>
          </p:txBody>
        </p:sp>
      </p:grpSp>
      <p:sp>
        <p:nvSpPr>
          <p:cNvPr id="1076" name="Google Shape;1076;p50"/>
          <p:cNvSpPr/>
          <p:nvPr/>
        </p:nvSpPr>
        <p:spPr>
          <a:xfrm>
            <a:off x="11059276" y="4695832"/>
            <a:ext cx="651829" cy="933205"/>
          </a:xfrm>
          <a:prstGeom prst="rect">
            <a:avLst/>
          </a:prstGeom>
          <a:gradFill>
            <a:gsLst>
              <a:gs pos="0">
                <a:srgbClr val="9900FF"/>
              </a:gs>
              <a:gs pos="100000">
                <a:srgbClr val="6600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7" name="Google Shape;1077;p50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8" name="Google Shape;1078;p50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9" name="Google Shape;1079;p50" descr="Образовательный центр Лингвист - курсы английского языка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50"/>
          <p:cNvSpPr txBox="1"/>
          <p:nvPr/>
        </p:nvSpPr>
        <p:spPr>
          <a:xfrm>
            <a:off x="3346212" y="328381"/>
            <a:ext cx="5662323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95D4E"/>
              </a:buClr>
              <a:buSzPts val="4000"/>
              <a:buFont typeface="Impact"/>
              <a:buNone/>
            </a:pPr>
            <a:r>
              <a:rPr lang="ru-RU" altLang="ru-RU" sz="4000" b="1" i="0" u="none" strike="noStrike">
                <a:solidFill>
                  <a:srgbClr val="795D4E"/>
                </a:solidFill>
                <a:latin typeface="Impact"/>
                <a:ea typeface="Impact"/>
                <a:cs typeface="Impact"/>
                <a:sym typeface="Impact"/>
              </a:rPr>
              <a:t>Мої досягнення</a:t>
            </a:r>
            <a:endParaRPr/>
          </a:p>
        </p:txBody>
      </p:sp>
      <p:sp>
        <p:nvSpPr>
          <p:cNvPr id="1081" name="Google Shape;1081;p50"/>
          <p:cNvSpPr/>
          <p:nvPr/>
        </p:nvSpPr>
        <p:spPr>
          <a:xfrm>
            <a:off x="2252132" y="904356"/>
            <a:ext cx="8373535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Систематично підвищую  свій професійний рівень, займаюся самоосвітою: беру участь у вебінарах, онлайн-навчаннях, семінарах, майстер-класах тощо.</a:t>
            </a:r>
            <a:endParaRPr/>
          </a:p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Розміщую свої доробки на освітньому порталі "На урок“ та “Всеосвіта”.</a:t>
            </a:r>
            <a:endParaRPr/>
          </a:p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Значну увагу приділяю позакласній діяльності. Досвідом своєї роботи обмінююся під час відкритих виховних заходів.</a:t>
            </a:r>
            <a:endParaRPr/>
          </a:p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Проводжу тижні англійської мови, що традиційно включають вікторини, інсценізації творів, розв’язання кросвордів, випуск міні-проектів (стіннівок, присвячених відомим героям та вченим, лепбуків), виставки ілюстрацій «Герої очима дітей» сприяють розширенню знань здобувачів освіти, вдосконалюють акторські, декламаторські, організаторські здібності.</a:t>
            </a:r>
            <a:endParaRPr/>
          </a:p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Беру активну участь у роботі шкільного  методичного об’єднання вчителів.</a:t>
            </a:r>
            <a:endParaRPr/>
          </a:p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358775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p51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087" name="Google Shape;1087;p51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8" name="Google Shape;1088;p51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89" name="Google Shape;1089;p51"/>
          <p:cNvSpPr/>
          <p:nvPr/>
        </p:nvSpPr>
        <p:spPr>
          <a:xfrm>
            <a:off x="1270000" y="321734"/>
            <a:ext cx="9530163" cy="5733150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0" name="Google Shape;1090;p51" descr="Картинки по запросу .ne,"/>
          <p:cNvSpPr/>
          <p:nvPr/>
        </p:nvSpPr>
        <p:spPr>
          <a:xfrm>
            <a:off x="11104063" y="647588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1" name="Google Shape;1091;p51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2" name="Google Shape;1092;p51"/>
          <p:cNvSpPr txBox="1"/>
          <p:nvPr/>
        </p:nvSpPr>
        <p:spPr>
          <a:xfrm>
            <a:off x="1659466" y="1571406"/>
            <a:ext cx="7103533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endParaRPr sz="180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 Вчіть дитину, тому що це — честь і задоволення для вас.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    Говоріть зрозуміло, голосно і з ентузіазмом.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    Робіть все невимушено і радісно.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 Довіряйте дитині і давайте їй зрозуміти це своїм ставленням.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    Постійно давайте їй нову інформацію.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    Навчайте дитину цілеспрямовано й організовано.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7. Поряд з вербальним використовуйте якнайбільше яскравого наочного матеріалу.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8. Завжди вмійте зупинитися, дозуйте новий матеріал невеликими порціями.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  Не перевіряйте дитину надто часто. 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3" name="Google Shape;1093;p51"/>
          <p:cNvSpPr txBox="1"/>
          <p:nvPr/>
        </p:nvSpPr>
        <p:spPr>
          <a:xfrm>
            <a:off x="1786467" y="755311"/>
            <a:ext cx="9779000" cy="45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ru-RU" altLang="ru-RU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ru-RU" altLang="ru-R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Декілька правил, як поводити себе батькам, вихователям, вчителям, щоб за допомогою відчуття успіху позитивна мотивація у дітей зростала: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94" name="Google Shape;1094;p51" descr="D:\фото пнг\pngegg (2)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1940" y="2448703"/>
            <a:ext cx="2912993" cy="419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6"/>
          <p:cNvGrpSpPr/>
          <p:nvPr/>
        </p:nvGrpSpPr>
        <p:grpSpPr>
          <a:xfrm>
            <a:off x="-200525" y="-782297"/>
            <a:ext cx="14229862" cy="8004658"/>
            <a:chOff x="-1" y="0"/>
            <a:chExt cx="9181741" cy="6858000"/>
          </a:xfrm>
        </p:grpSpPr>
        <p:pic>
          <p:nvPicPr>
            <p:cNvPr id="188" name="Google Shape;188;p16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16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59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25" tIns="53325" rIns="106725" bIns="53325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0" name="Google Shape;190;p16"/>
          <p:cNvSpPr txBox="1"/>
          <p:nvPr/>
        </p:nvSpPr>
        <p:spPr>
          <a:xfrm>
            <a:off x="2480733" y="585283"/>
            <a:ext cx="73501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Підвищення кваліфікації</a:t>
            </a:r>
            <a:endParaRPr sz="2800" b="1" i="1">
              <a:solidFill>
                <a:srgbClr val="FF00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11076209" y="774339"/>
            <a:ext cx="651829" cy="933205"/>
          </a:xfrm>
          <a:prstGeom prst="rect">
            <a:avLst/>
          </a:prstGeom>
          <a:gradFill>
            <a:gsLst>
              <a:gs pos="0">
                <a:srgbClr val="FF5050"/>
              </a:gs>
              <a:gs pos="100000">
                <a:srgbClr val="D60093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6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6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4" name="Google Shape;194;p16" descr="Образовательный центр Лингвист - курсы английского язык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16"/>
          <p:cNvGrpSpPr/>
          <p:nvPr/>
        </p:nvGrpSpPr>
        <p:grpSpPr>
          <a:xfrm>
            <a:off x="904014" y="787812"/>
            <a:ext cx="1153941" cy="992639"/>
            <a:chOff x="904014" y="787812"/>
            <a:chExt cx="1153941" cy="992639"/>
          </a:xfrm>
        </p:grpSpPr>
        <p:grpSp>
          <p:nvGrpSpPr>
            <p:cNvPr id="196" name="Google Shape;196;p16"/>
            <p:cNvGrpSpPr/>
            <p:nvPr/>
          </p:nvGrpSpPr>
          <p:grpSpPr>
            <a:xfrm>
              <a:off x="1044295" y="787812"/>
              <a:ext cx="1013660" cy="992639"/>
              <a:chOff x="368102" y="535302"/>
              <a:chExt cx="1125418" cy="1102079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368104" y="535302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FF5050"/>
                  </a:gs>
                  <a:gs pos="100000">
                    <a:srgbClr val="D60093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 rot="10800000">
                <a:off x="368102" y="1571395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99" name="Google Shape;199;p16"/>
            <p:cNvSpPr txBox="1"/>
            <p:nvPr/>
          </p:nvSpPr>
          <p:spPr>
            <a:xfrm>
              <a:off x="904014" y="975494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01</a:t>
              </a:r>
              <a:endParaRPr/>
            </a:p>
          </p:txBody>
        </p:sp>
      </p:grpSp>
      <p:pic>
        <p:nvPicPr>
          <p:cNvPr id="200" name="Google Shape;200;p16" descr="курси – Управління освіти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402" y="364067"/>
            <a:ext cx="1587804" cy="157375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6"/>
          <p:cNvSpPr/>
          <p:nvPr/>
        </p:nvSpPr>
        <p:spPr>
          <a:xfrm>
            <a:off x="2192866" y="4968503"/>
            <a:ext cx="3598333" cy="923330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"Щоб мати право вчити інших, потрібно постійно вчитися самому".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16" descr="Нет описания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19344">
            <a:off x="2481833" y="1984615"/>
            <a:ext cx="1962321" cy="277995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rect202"/>
          <p:cNvSpPr txBox="1"/>
          <p:nvPr/>
        </p:nvSpPr>
        <p:spPr>
          <a:xfrm>
            <a:off x="7395538" y="2898489"/>
            <a:ext cx="0" cy="35133"/>
          </a:xfrm>
          <a:prstGeom prst="rect">
            <a:avLst/>
          </a:prstGeom>
          <a:noFill/>
        </p:spPr>
        <p:txBody>
          <a:bodyPr wrap="square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9" name="Google Shape;1099;p52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100" name="Google Shape;1100;p52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1" name="Google Shape;1101;p52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02" name="Google Shape;1102;p52"/>
          <p:cNvSpPr/>
          <p:nvPr/>
        </p:nvSpPr>
        <p:spPr>
          <a:xfrm>
            <a:off x="1405467" y="372534"/>
            <a:ext cx="9685866" cy="5682350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3" name="Google Shape;1103;p52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4" name="Google Shape;1104;p52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5" name="Google Shape;1105;p52" descr="Дистанційна освіта у початковій школі: форми і методи організації навчання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8796" y="548745"/>
            <a:ext cx="1111888" cy="63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52" descr="Образовательный центр Лингвист - курсы английского языка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52"/>
          <p:cNvSpPr txBox="1"/>
          <p:nvPr/>
        </p:nvSpPr>
        <p:spPr>
          <a:xfrm>
            <a:off x="2585230" y="425110"/>
            <a:ext cx="7686040" cy="45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None/>
            </a:pPr>
            <a:r>
              <a:rPr lang="ru-RU" altLang="ru-RU" sz="36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Фотозвіт діяльності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8" name="Google Shape;1108;p52"/>
          <p:cNvSpPr/>
          <p:nvPr/>
        </p:nvSpPr>
        <p:spPr>
          <a:xfrm>
            <a:off x="2836333" y="872405"/>
            <a:ext cx="5799668" cy="369332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449263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Ігрова діяльність здобувачів освіти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9" name="Google Shape;1109;p52" title="FB_IMG_1707656185864.jpg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5" y="1241725"/>
            <a:ext cx="5301774" cy="31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52" title="IMG_20231124_102733.jpg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575" y="1223200"/>
            <a:ext cx="5541228" cy="41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52" title="IMG_20230929_112509.jpg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225" y="2941612"/>
            <a:ext cx="4264525" cy="319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53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117" name="Google Shape;1117;p53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8" name="Google Shape;1118;p53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19" name="Google Shape;1119;p53"/>
          <p:cNvSpPr/>
          <p:nvPr/>
        </p:nvSpPr>
        <p:spPr>
          <a:xfrm>
            <a:off x="1405467" y="372534"/>
            <a:ext cx="9685866" cy="5682350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0" name="Google Shape;1120;p53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1" name="Google Shape;1121;p53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2" name="Google Shape;1122;p53" descr="Дистанційна освіта у початковій школі: форми і методи організації навчання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1330" y="523345"/>
            <a:ext cx="1111888" cy="63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53" descr="Образовательный центр Лингвист - курсы английского языка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53"/>
          <p:cNvSpPr txBox="1"/>
          <p:nvPr/>
        </p:nvSpPr>
        <p:spPr>
          <a:xfrm>
            <a:off x="2585230" y="425110"/>
            <a:ext cx="7686040" cy="45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None/>
            </a:pPr>
            <a:r>
              <a:rPr lang="ru-RU" altLang="ru-RU" sz="36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Фотозвіт діяльності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5" name="Google Shape;1125;p53"/>
          <p:cNvSpPr/>
          <p:nvPr/>
        </p:nvSpPr>
        <p:spPr>
          <a:xfrm>
            <a:off x="2836333" y="872405"/>
            <a:ext cx="6985000" cy="369332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449263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Робота в парі, групова робота, самостійна діяльність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6" name="Google Shape;1126;p53" title="-5312550455969780445_121.jpg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475" y="1343525"/>
            <a:ext cx="7354851" cy="4531901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54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132" name="Google Shape;1132;p54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3" name="Google Shape;1133;p54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34" name="Google Shape;1134;p54"/>
          <p:cNvSpPr/>
          <p:nvPr/>
        </p:nvSpPr>
        <p:spPr>
          <a:xfrm>
            <a:off x="1405467" y="372534"/>
            <a:ext cx="9685866" cy="5682350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5" name="Google Shape;1135;p54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6" name="Google Shape;1136;p54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7" name="Google Shape;1137;p54" descr="Дистанційна освіта у початковій школі: форми і методи організації навчання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8796" y="548745"/>
            <a:ext cx="1111888" cy="63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54" descr="Образовательный центр Лингвист - курсы английского языка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7"/>
            <a:ext cx="1883834" cy="2709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54"/>
          <p:cNvSpPr txBox="1"/>
          <p:nvPr/>
        </p:nvSpPr>
        <p:spPr>
          <a:xfrm>
            <a:off x="2585230" y="425110"/>
            <a:ext cx="7686040" cy="45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mic Sans MS"/>
              <a:buNone/>
            </a:pPr>
            <a:r>
              <a:rPr lang="ru-RU" altLang="ru-RU" sz="36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Фотозвіт діяльності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0" name="Google Shape;1140;p54"/>
          <p:cNvSpPr/>
          <p:nvPr/>
        </p:nvSpPr>
        <p:spPr>
          <a:xfrm>
            <a:off x="3403600" y="847005"/>
            <a:ext cx="5799668" cy="369332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449263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Творча діяльність здобувачів освіти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41" name="Google Shape;1141;p54" title="-5312550455969780467_121.jpg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600" y="1403700"/>
            <a:ext cx="6938202" cy="5534525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55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147" name="Google Shape;1147;p55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8" name="Google Shape;1148;p55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49" name="Google Shape;1149;p55"/>
          <p:cNvSpPr/>
          <p:nvPr/>
        </p:nvSpPr>
        <p:spPr>
          <a:xfrm>
            <a:off x="1270000" y="321734"/>
            <a:ext cx="9530163" cy="5733150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0" name="Google Shape;1150;p55" descr="Картинки по запросу .ne,"/>
          <p:cNvSpPr/>
          <p:nvPr/>
        </p:nvSpPr>
        <p:spPr>
          <a:xfrm>
            <a:off x="11104063" y="647588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1" name="Google Shape;1151;p55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2" name="Google Shape;1152;p55"/>
          <p:cNvSpPr txBox="1"/>
          <p:nvPr/>
        </p:nvSpPr>
        <p:spPr>
          <a:xfrm>
            <a:off x="1617134" y="894072"/>
            <a:ext cx="986366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374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Найбільш ефективними методами формування мотивації навчальної діяльності служать: інтегровані уроки, ігрові технології, формування пізнавальної мотивації через зв’язок з життям, доведення наслідків вчинків, формування відчуття відповідальності, профорієнтації, навчання з комп’ютерною підтримкою (наприклад комп’ютерна бібліотека), використання повчальних програм: підручники, наочно-орієнтовані середовища, залучення учнів до участі в управлінні учбовим процесом (науково-дослідні проекти), оцінювальна діяльність як прийом формування соціальної мотивації, та інші.</a:t>
            </a:r>
            <a:endParaRPr/>
          </a:p>
          <a:p>
            <a:pPr marL="0" marR="0" lvl="0" indent="374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Використовуючи сучасні типи уроків, методичні прийоми та ІКТ, намагаюся будувати свою роботу методично грамотно, продумано, щоб готувати до життя високоінтелектуальних, освічених, креативних, творчо розвинених особистостей, формувати у здобувачів освіти основні компетентності, виховувати патріота своєї країни.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3" name="Google Shape;1153;p55"/>
          <p:cNvSpPr txBox="1"/>
          <p:nvPr/>
        </p:nvSpPr>
        <p:spPr>
          <a:xfrm>
            <a:off x="2263495" y="382777"/>
            <a:ext cx="7686040" cy="45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Comic Sans MS"/>
              <a:buNone/>
            </a:pPr>
            <a:r>
              <a:rPr lang="ru-RU" altLang="ru-RU" sz="360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Висновок</a:t>
            </a:r>
            <a:endParaRPr sz="3600">
              <a:solidFill>
                <a:srgbClr val="0033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54" name="Google Shape;1154;p55" descr="Клуб английского языка «WonderLand» чудесная страна знакомства с английским  языком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162321" y="3952081"/>
            <a:ext cx="5469829" cy="313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9" name="Google Shape;1159;p56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160" name="Google Shape;1160;p56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1" name="Google Shape;1161;p56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62" name="Google Shape;1162;p56"/>
          <p:cNvGrpSpPr/>
          <p:nvPr/>
        </p:nvGrpSpPr>
        <p:grpSpPr>
          <a:xfrm>
            <a:off x="143933" y="1477963"/>
            <a:ext cx="11567584" cy="5175250"/>
            <a:chOff x="2204" y="2623"/>
            <a:chExt cx="7200" cy="4322"/>
          </a:xfrm>
        </p:grpSpPr>
        <p:cxnSp>
          <p:nvCxnSpPr>
            <p:cNvPr id="1163" name="Google Shape;1163;p56"/>
            <p:cNvCxnSpPr/>
            <p:nvPr/>
          </p:nvCxnSpPr>
          <p:spPr>
            <a:xfrm>
              <a:off x="6912" y="4434"/>
              <a:ext cx="692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64" name="Google Shape;1164;p56"/>
            <p:cNvSpPr/>
            <p:nvPr/>
          </p:nvSpPr>
          <p:spPr>
            <a:xfrm>
              <a:off x="2204" y="2623"/>
              <a:ext cx="7200" cy="4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5" name="Google Shape;1165;p56"/>
            <p:cNvSpPr/>
            <p:nvPr/>
          </p:nvSpPr>
          <p:spPr>
            <a:xfrm>
              <a:off x="5158" y="3885"/>
              <a:ext cx="1800" cy="139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9CC00"/>
                </a:gs>
                <a:gs pos="50000">
                  <a:srgbClr val="FFFFFF"/>
                </a:gs>
                <a:gs pos="100000">
                  <a:srgbClr val="99CC00"/>
                </a:gs>
              </a:gsLst>
              <a:lin ang="5400000" scaled="0"/>
            </a:gradFill>
            <a:ln w="28575" cap="flat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2800" b="1">
                  <a:solidFill>
                    <a:srgbClr val="66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 b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166" name="Google Shape;1166;p56"/>
            <p:cNvGrpSpPr/>
            <p:nvPr/>
          </p:nvGrpSpPr>
          <p:grpSpPr>
            <a:xfrm>
              <a:off x="2619" y="3598"/>
              <a:ext cx="6785" cy="3346"/>
              <a:chOff x="2619" y="3598"/>
              <a:chExt cx="6785" cy="3346"/>
            </a:xfrm>
          </p:grpSpPr>
          <p:sp>
            <p:nvSpPr>
              <p:cNvPr id="1167" name="Google Shape;1167;p56"/>
              <p:cNvSpPr/>
              <p:nvPr/>
            </p:nvSpPr>
            <p:spPr>
              <a:xfrm>
                <a:off x="2619" y="3598"/>
                <a:ext cx="1800" cy="1395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857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altLang="ru-RU" sz="1800" b="1">
                    <a:solidFill>
                      <a:srgbClr val="0033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Запроваджую в практику роботи сучасні інноваційні технології</a:t>
                </a:r>
                <a:endParaRPr sz="1800" b="1">
                  <a:solidFill>
                    <a:srgbClr val="0033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8" name="Google Shape;1168;p56"/>
              <p:cNvSpPr/>
              <p:nvPr/>
            </p:nvSpPr>
            <p:spPr>
              <a:xfrm>
                <a:off x="7327" y="5549"/>
                <a:ext cx="1800" cy="1395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857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altLang="ru-RU" sz="1800" b="1">
                    <a:solidFill>
                      <a:srgbClr val="0033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Слідкую за нововведеннями та методичними порадами</a:t>
                </a:r>
                <a:endParaRPr sz="1800" b="1">
                  <a:solidFill>
                    <a:srgbClr val="0033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9" name="Google Shape;1169;p56"/>
              <p:cNvSpPr/>
              <p:nvPr/>
            </p:nvSpPr>
            <p:spPr>
              <a:xfrm>
                <a:off x="2896" y="5549"/>
                <a:ext cx="1800" cy="1395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857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>
                  <a:solidFill>
                    <a:srgbClr val="0033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altLang="ru-RU" sz="2000" b="1">
                    <a:solidFill>
                      <a:srgbClr val="0033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Відвідую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altLang="ru-RU" sz="2000" b="1">
                    <a:solidFill>
                      <a:srgbClr val="0033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уроки  колег</a:t>
                </a:r>
                <a:endParaRPr sz="2000" b="1">
                  <a:solidFill>
                    <a:srgbClr val="0033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0" name="Google Shape;1170;p56"/>
              <p:cNvSpPr/>
              <p:nvPr/>
            </p:nvSpPr>
            <p:spPr>
              <a:xfrm>
                <a:off x="7604" y="3598"/>
                <a:ext cx="1800" cy="1395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857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altLang="ru-RU" sz="1800" b="1">
                    <a:solidFill>
                      <a:srgbClr val="0033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Використовую досвід роботи передових вчителів району, області</a:t>
                </a:r>
                <a:endParaRPr sz="1800" b="1">
                  <a:solidFill>
                    <a:srgbClr val="0033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171" name="Google Shape;1171;p56"/>
            <p:cNvCxnSpPr/>
            <p:nvPr/>
          </p:nvCxnSpPr>
          <p:spPr>
            <a:xfrm rot="10800000" flipH="1">
              <a:off x="6506" y="2987"/>
              <a:ext cx="692" cy="83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72" name="Google Shape;1172;p56"/>
            <p:cNvCxnSpPr/>
            <p:nvPr/>
          </p:nvCxnSpPr>
          <p:spPr>
            <a:xfrm rot="10800000">
              <a:off x="4835" y="2902"/>
              <a:ext cx="554" cy="9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73" name="Google Shape;1173;p56"/>
            <p:cNvCxnSpPr/>
            <p:nvPr/>
          </p:nvCxnSpPr>
          <p:spPr>
            <a:xfrm flipH="1">
              <a:off x="4419" y="4434"/>
              <a:ext cx="693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74" name="Google Shape;1174;p56"/>
            <p:cNvCxnSpPr/>
            <p:nvPr/>
          </p:nvCxnSpPr>
          <p:spPr>
            <a:xfrm flipH="1">
              <a:off x="4696" y="5271"/>
              <a:ext cx="693" cy="83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75" name="Google Shape;1175;p56"/>
            <p:cNvCxnSpPr/>
            <p:nvPr/>
          </p:nvCxnSpPr>
          <p:spPr>
            <a:xfrm>
              <a:off x="6635" y="5271"/>
              <a:ext cx="692" cy="83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176" name="Google Shape;1176;p56"/>
          <p:cNvGrpSpPr/>
          <p:nvPr/>
        </p:nvGrpSpPr>
        <p:grpSpPr>
          <a:xfrm>
            <a:off x="2537702" y="461593"/>
            <a:ext cx="6909753" cy="1318392"/>
            <a:chOff x="3187" y="3590"/>
            <a:chExt cx="5939" cy="1803"/>
          </a:xfrm>
        </p:grpSpPr>
        <p:sp>
          <p:nvSpPr>
            <p:cNvPr id="1177" name="Google Shape;1177;p56"/>
            <p:cNvSpPr/>
            <p:nvPr/>
          </p:nvSpPr>
          <p:spPr>
            <a:xfrm>
              <a:off x="6786" y="3591"/>
              <a:ext cx="2340" cy="1802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857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 b="1">
                  <a:solidFill>
                    <a:srgbClr val="00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Здійснюю підписку на фахові видання</a:t>
              </a:r>
              <a:endParaRPr sz="1800" b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3187" y="3590"/>
              <a:ext cx="2340" cy="1803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857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 b="1">
                  <a:solidFill>
                    <a:srgbClr val="00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Знайомлюсь з нормативними документами</a:t>
              </a:r>
              <a:endParaRPr sz="1800" b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79" name="Google Shape;1179;p56" descr="gdлн202"/>
          <p:cNvSpPr/>
          <p:nvPr/>
        </p:nvSpPr>
        <p:spPr>
          <a:xfrm>
            <a:off x="3119670" y="1919762"/>
            <a:ext cx="7001967" cy="1461422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6600"/>
                </a:solidFill>
                <a:latin typeface="Times New Roman"/>
              </a:rPr>
              <a:t>Самоосвіта</a:t>
            </a:r>
            <a:br>
              <a:rPr b="1" i="0">
                <a:ln>
                  <a:noFill/>
                </a:ln>
                <a:solidFill>
                  <a:srgbClr val="FF6600"/>
                </a:solidFill>
                <a:latin typeface="Times New Roman"/>
              </a:rPr>
            </a:br>
            <a:r>
              <a:rPr b="1" i="0">
                <a:ln>
                  <a:noFill/>
                </a:ln>
                <a:solidFill>
                  <a:srgbClr val="FF6600"/>
                </a:solidFill>
                <a:latin typeface="Times New Roman"/>
              </a:rPr>
              <a:t>  </a:t>
            </a:r>
          </a:p>
        </p:txBody>
      </p:sp>
      <p:pic>
        <p:nvPicPr>
          <p:cNvPr id="1180" name="Google Shape;1180;p56" descr="C:\Users\User\AppData\Local\Microsoft\Windows\Temporary Internet Files\Content.IE5\DSBY46MT\MC900440424[1].wmf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98" y="1120776"/>
            <a:ext cx="1492102" cy="11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56"/>
          <p:cNvSpPr/>
          <p:nvPr/>
        </p:nvSpPr>
        <p:spPr>
          <a:xfrm>
            <a:off x="6000021" y="3208214"/>
            <a:ext cx="67037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6600" b="1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</a:t>
            </a:r>
            <a:endParaRPr sz="6600" b="1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2" name="Google Shape;1182;p56" descr="D:\фото пнг\pngwing.com (1) - копия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930" y="4225667"/>
            <a:ext cx="1588354" cy="1367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56" descr="D:\фото пнг\pngwing.com (3)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400" y="4667692"/>
            <a:ext cx="3887644" cy="189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56" descr="D:\фото пнг\pngwing.com (30)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2682" y="3675142"/>
            <a:ext cx="1371603" cy="178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56" descr="D:\фото пнг\book-97 - копия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3758" y="1033662"/>
            <a:ext cx="1616149" cy="76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Google Shape;1190;p57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191" name="Google Shape;1191;p57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2" name="Google Shape;1192;p57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93" name="Google Shape;1193;p57"/>
          <p:cNvSpPr txBox="1">
            <a:spLocks noGrp="1"/>
          </p:cNvSpPr>
          <p:nvPr>
            <p:ph type="title"/>
          </p:nvPr>
        </p:nvSpPr>
        <p:spPr>
          <a:xfrm>
            <a:off x="761615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5400"/>
              <a:buFont typeface="Impact"/>
              <a:buNone/>
            </a:pPr>
            <a:r>
              <a:rPr lang="ru-RU" altLang="ru-RU" b="1">
                <a:solidFill>
                  <a:srgbClr val="993300"/>
                </a:solidFill>
              </a:rPr>
              <a:t>Плани на майбутнє</a:t>
            </a:r>
            <a:endParaRPr b="1">
              <a:solidFill>
                <a:srgbClr val="993300"/>
              </a:solidFill>
            </a:endParaRPr>
          </a:p>
        </p:txBody>
      </p:sp>
      <p:pic>
        <p:nvPicPr>
          <p:cNvPr id="1194" name="Google Shape;1194;p57" descr="D:\фото пнг\pngwing.com (41)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6" t="16642" b="17039"/>
          <a:stretch/>
        </p:blipFill>
        <p:spPr>
          <a:xfrm>
            <a:off x="1339702" y="776177"/>
            <a:ext cx="10852298" cy="5635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57"/>
          <p:cNvSpPr/>
          <p:nvPr/>
        </p:nvSpPr>
        <p:spPr>
          <a:xfrm>
            <a:off x="3163469" y="1543124"/>
            <a:ext cx="25036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Сприяти участі дітей у шкільних конкурсах, олімпіадах;</a:t>
            </a:r>
            <a:endParaRPr/>
          </a:p>
        </p:txBody>
      </p:sp>
      <p:sp>
        <p:nvSpPr>
          <p:cNvPr id="1196" name="Google Shape;1196;p57"/>
          <p:cNvSpPr/>
          <p:nvPr/>
        </p:nvSpPr>
        <p:spPr>
          <a:xfrm>
            <a:off x="3079897" y="2691165"/>
            <a:ext cx="247029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метою підвищення педагогічної майстерності займатися самоосвітою;</a:t>
            </a:r>
            <a:endParaRPr/>
          </a:p>
        </p:txBody>
      </p:sp>
      <p:sp>
        <p:nvSpPr>
          <p:cNvPr id="1197" name="Google Shape;1197;p57"/>
          <p:cNvSpPr/>
          <p:nvPr/>
        </p:nvSpPr>
        <p:spPr>
          <a:xfrm>
            <a:off x="3005470" y="4339212"/>
            <a:ext cx="25447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Поповнювати матеріали уроків, шкільних та позашкільних заходів;</a:t>
            </a:r>
            <a:endParaRPr/>
          </a:p>
        </p:txBody>
      </p:sp>
      <p:sp>
        <p:nvSpPr>
          <p:cNvPr id="1198" name="Google Shape;1198;p57"/>
          <p:cNvSpPr/>
          <p:nvPr/>
        </p:nvSpPr>
        <p:spPr>
          <a:xfrm>
            <a:off x="6156251" y="2872195"/>
            <a:ext cx="21149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Брати участь в професійних конкурсах;</a:t>
            </a:r>
            <a:endParaRPr/>
          </a:p>
        </p:txBody>
      </p:sp>
      <p:sp>
        <p:nvSpPr>
          <p:cNvPr id="1199" name="Google Shape;1199;p57"/>
          <p:cNvSpPr/>
          <p:nvPr/>
        </p:nvSpPr>
        <p:spPr>
          <a:xfrm>
            <a:off x="6400800" y="4318223"/>
            <a:ext cx="1921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Підвищувати професійну категорію. </a:t>
            </a:r>
            <a:endParaRPr/>
          </a:p>
        </p:txBody>
      </p:sp>
      <p:pic>
        <p:nvPicPr>
          <p:cNvPr id="1200" name="Google Shape;1200;p57" descr="D:\фото пнг\pngwing.com (1) - копия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2663" y="1270800"/>
            <a:ext cx="1588354" cy="1367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5" name="Google Shape;1205;p58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1206" name="Google Shape;1206;p58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7" name="Google Shape;1207;p58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08" name="Google Shape;1208;p58"/>
          <p:cNvSpPr txBox="1"/>
          <p:nvPr/>
        </p:nvSpPr>
        <p:spPr>
          <a:xfrm>
            <a:off x="5960533" y="4555067"/>
            <a:ext cx="5936527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6600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rPr>
              <a:t>Дякую за увагу !</a:t>
            </a:r>
            <a:endParaRPr sz="6600">
              <a:solidFill>
                <a:srgbClr val="00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9" name="Google Shape;1209;p58"/>
          <p:cNvSpPr/>
          <p:nvPr/>
        </p:nvSpPr>
        <p:spPr>
          <a:xfrm>
            <a:off x="7484533" y="1710267"/>
            <a:ext cx="4165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«Мистецтво  навчання не в умінні повідомляти, а в умінні збуджувати, будити, оживляти» А.Дистерверг</a:t>
            </a:r>
            <a:endParaRPr sz="240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10" name="Google Shape;1210;p58" descr="D:\фото пнг\pngwing.com (47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0"/>
            <a:ext cx="84171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58" descr="Український кліпарт ⋆ Картинки, листівки, привітання | Art shop, Ukraine,  Patter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72695">
            <a:off x="270550" y="1405409"/>
            <a:ext cx="3741594" cy="19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58"/>
          <p:cNvSpPr/>
          <p:nvPr/>
        </p:nvSpPr>
        <p:spPr>
          <a:xfrm rot="-361768">
            <a:off x="500333" y="1526874"/>
            <a:ext cx="3062378" cy="1716419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rgbClr val="FFFF00"/>
                </a:solidFill>
                <a:latin typeface="Times New Roman"/>
              </a:rPr>
              <a:t>Дякую </a:t>
            </a:r>
            <a:br>
              <a:rPr b="1" i="1">
                <a:ln>
                  <a:noFill/>
                </a:ln>
                <a:solidFill>
                  <a:srgbClr val="FFFF00"/>
                </a:solidFill>
                <a:latin typeface="Times New Roman"/>
              </a:rPr>
            </a:br>
            <a:r>
              <a:rPr b="1" i="1">
                <a:ln>
                  <a:noFill/>
                </a:ln>
                <a:solidFill>
                  <a:srgbClr val="FFFF00"/>
                </a:solidFill>
                <a:latin typeface="Times New Roman"/>
              </a:rPr>
              <a:t>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7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208" name="Google Shape;208;p17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17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0" name="Google Shape;210;p17"/>
          <p:cNvSpPr/>
          <p:nvPr/>
        </p:nvSpPr>
        <p:spPr>
          <a:xfrm>
            <a:off x="1371600" y="423334"/>
            <a:ext cx="9745133" cy="5631550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7769" y="444767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12" name="Google Shape;212;p17"/>
          <p:cNvSpPr txBox="1"/>
          <p:nvPr/>
        </p:nvSpPr>
        <p:spPr>
          <a:xfrm>
            <a:off x="2586754" y="814507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13" name="Google Shape;213;p17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214" name="Google Shape;214;p17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215" name="Google Shape;215;p17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17" name="Google Shape;217;p17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218" name="Google Shape;218;p17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2505868" y="1583267"/>
            <a:ext cx="7958932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007635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Педагогічно гасло: </a:t>
            </a: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“Відкрити в кожній дитині душу творця, дати їй змогу пробудитися і розквітнути”.</a:t>
            </a:r>
            <a:endParaRPr sz="2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altLang="ru-RU" sz="2000">
                <a:solidFill>
                  <a:srgbClr val="007635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Проблемна тема: </a:t>
            </a: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«Мотивація учнів різних вікових категорій при вивченні англійської мови».</a:t>
            </a: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007635"/>
                </a:solidFill>
                <a:latin typeface="Comic Sans MS"/>
                <a:ea typeface="Comic Sans MS"/>
                <a:cs typeface="Comic Sans MS"/>
                <a:sym typeface="Comic Sans MS"/>
              </a:rPr>
              <a:t>Життєве гасло:</a:t>
            </a:r>
            <a:r>
              <a:rPr lang="ru-RU" altLang="ru-RU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«Не витрачай свій час в марній боротьбі за досконалість, просто прагни робити все як найкраще».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>
                <a:solidFill>
                  <a:srgbClr val="007635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Найважливіше у педагогічній діяльності </a:t>
            </a:r>
            <a:r>
              <a:rPr lang="ru-RU" altLang="ru-R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це гармонія у стосунках з учнями, їх батьками та колегами, постійний творчий пошук і самовдосконалення.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0" name="Google Shape;220;p17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7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17" descr="Образовательный центр Лингвист - курсы английского язык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71023"/>
            <a:ext cx="2633133" cy="3786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8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228" name="Google Shape;228;p18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18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0" name="Google Shape;230;p18"/>
          <p:cNvSpPr/>
          <p:nvPr/>
        </p:nvSpPr>
        <p:spPr>
          <a:xfrm>
            <a:off x="1346201" y="372534"/>
            <a:ext cx="9736666" cy="5682350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569" y="470167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32" name="Google Shape;232;p18"/>
          <p:cNvSpPr txBox="1"/>
          <p:nvPr/>
        </p:nvSpPr>
        <p:spPr>
          <a:xfrm>
            <a:off x="2586754" y="94997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33" name="Google Shape;233;p18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234" name="Google Shape;234;p18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235" name="Google Shape;235;p18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37" name="Google Shape;237;p18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238" name="Google Shape;238;p18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8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8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7482504" y="4999327"/>
            <a:ext cx="2714561" cy="11298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C6AA"/>
              </a:gs>
              <a:gs pos="100000">
                <a:srgbClr val="E1A861"/>
              </a:gs>
            </a:gsLst>
            <a:lin ang="5400000" scaled="0"/>
          </a:gra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3649134" y="5364463"/>
            <a:ext cx="2563814" cy="12056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C6AA"/>
              </a:gs>
              <a:gs pos="100000">
                <a:srgbClr val="E1A861"/>
              </a:gs>
            </a:gsLst>
            <a:lin ang="5400000" scaled="0"/>
          </a:gra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3709310" y="5409181"/>
            <a:ext cx="2464055" cy="120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Удосконалення навчально-матеріальної бази</a:t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4" name="Google Shape;244;p18"/>
          <p:cNvSpPr/>
          <p:nvPr/>
        </p:nvSpPr>
        <p:spPr>
          <a:xfrm rot="-1362327">
            <a:off x="5076342" y="3531886"/>
            <a:ext cx="653977" cy="1379806"/>
          </a:xfrm>
          <a:custGeom>
            <a:avLst/>
            <a:gdLst/>
            <a:ahLst/>
            <a:cxnLst/>
            <a:rect l="l" t="t" r="r" b="b"/>
            <a:pathLst>
              <a:path w="580" h="798" extrusionOk="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ED2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18"/>
          <p:cNvSpPr/>
          <p:nvPr/>
        </p:nvSpPr>
        <p:spPr>
          <a:xfrm flipH="1">
            <a:off x="8115755" y="3480910"/>
            <a:ext cx="856954" cy="117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6" name="Google Shape;246;p18"/>
          <p:cNvGrpSpPr/>
          <p:nvPr/>
        </p:nvGrpSpPr>
        <p:grpSpPr>
          <a:xfrm>
            <a:off x="2572916" y="1715360"/>
            <a:ext cx="2916298" cy="1567235"/>
            <a:chOff x="0" y="1125538"/>
            <a:chExt cx="4176713" cy="1871662"/>
          </a:xfrm>
        </p:grpSpPr>
        <p:grpSp>
          <p:nvGrpSpPr>
            <p:cNvPr id="247" name="Google Shape;247;p18"/>
            <p:cNvGrpSpPr/>
            <p:nvPr/>
          </p:nvGrpSpPr>
          <p:grpSpPr>
            <a:xfrm>
              <a:off x="0" y="1292485"/>
              <a:ext cx="4176713" cy="1704715"/>
              <a:chOff x="1973" y="1027"/>
              <a:chExt cx="1926" cy="937"/>
            </a:xfrm>
          </p:grpSpPr>
          <p:sp>
            <p:nvSpPr>
              <p:cNvPr id="248" name="Google Shape;248;p18"/>
              <p:cNvSpPr/>
              <p:nvPr/>
            </p:nvSpPr>
            <p:spPr>
              <a:xfrm>
                <a:off x="1994" y="1057"/>
                <a:ext cx="1905" cy="90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974B00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>
                <a:off x="1973" y="1027"/>
                <a:ext cx="1905" cy="907"/>
              </a:xfrm>
              <a:prstGeom prst="ellipse">
                <a:avLst/>
              </a:prstGeom>
              <a:gradFill>
                <a:gsLst>
                  <a:gs pos="0">
                    <a:srgbClr val="ECCDC3"/>
                  </a:gs>
                  <a:gs pos="100000">
                    <a:schemeClr val="hlink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" name="Google Shape;250;p18"/>
            <p:cNvSpPr/>
            <p:nvPr/>
          </p:nvSpPr>
          <p:spPr>
            <a:xfrm>
              <a:off x="196785" y="1125538"/>
              <a:ext cx="3738921" cy="1567447"/>
            </a:xfrm>
            <a:prstGeom prst="ellipse">
              <a:avLst/>
            </a:prstGeom>
            <a:gradFill>
              <a:gsLst>
                <a:gs pos="0">
                  <a:srgbClr val="790000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 txBox="1"/>
            <p:nvPr/>
          </p:nvSpPr>
          <p:spPr>
            <a:xfrm rot="5400000">
              <a:off x="1512059" y="587340"/>
              <a:ext cx="1108352" cy="2643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245429" y="1134813"/>
              <a:ext cx="3648267" cy="1528493"/>
            </a:xfrm>
            <a:prstGeom prst="ellipse">
              <a:avLst/>
            </a:prstGeom>
            <a:gradFill>
              <a:gsLst>
                <a:gs pos="0">
                  <a:srgbClr val="AD0101">
                    <a:alpha val="0"/>
                  </a:srgbClr>
                </a:gs>
                <a:gs pos="100000">
                  <a:srgbClr val="E6D2D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 txBox="1"/>
            <p:nvPr/>
          </p:nvSpPr>
          <p:spPr>
            <a:xfrm rot="5400000">
              <a:off x="1529155" y="609189"/>
              <a:ext cx="1080808" cy="2579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283017" y="1149653"/>
              <a:ext cx="3471381" cy="1428325"/>
            </a:xfrm>
            <a:prstGeom prst="ellipse">
              <a:avLst/>
            </a:prstGeom>
            <a:gradFill>
              <a:gsLst>
                <a:gs pos="0">
                  <a:srgbClr val="9B0000"/>
                </a:gs>
                <a:gs pos="100000">
                  <a:srgbClr val="AD0101">
                    <a:alpha val="47843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 txBox="1"/>
            <p:nvPr/>
          </p:nvSpPr>
          <p:spPr>
            <a:xfrm rot="5400000">
              <a:off x="1513701" y="636494"/>
              <a:ext cx="1009978" cy="2454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466536" y="1181187"/>
              <a:ext cx="3055700" cy="11575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AD0101">
                    <a:alpha val="38039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 txBox="1"/>
            <p:nvPr/>
          </p:nvSpPr>
          <p:spPr>
            <a:xfrm rot="5400000">
              <a:off x="1585137" y="679572"/>
              <a:ext cx="818476" cy="2160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18"/>
          <p:cNvSpPr txBox="1"/>
          <p:nvPr/>
        </p:nvSpPr>
        <p:spPr>
          <a:xfrm>
            <a:off x="3076141" y="1915263"/>
            <a:ext cx="18599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Діяльність вчителя</a:t>
            </a:r>
            <a:endParaRPr sz="1800" b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7520028" y="5107068"/>
            <a:ext cx="24141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Співпраця з іншими викладачами, закладами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18"/>
          <p:cNvSpPr/>
          <p:nvPr/>
        </p:nvSpPr>
        <p:spPr>
          <a:xfrm flipH="1">
            <a:off x="8333239" y="3698398"/>
            <a:ext cx="856953" cy="117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18"/>
          <p:cNvSpPr/>
          <p:nvPr/>
        </p:nvSpPr>
        <p:spPr>
          <a:xfrm rot="1150877" flipH="1">
            <a:off x="9620108" y="2464090"/>
            <a:ext cx="856953" cy="117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18"/>
          <p:cNvSpPr/>
          <p:nvPr/>
        </p:nvSpPr>
        <p:spPr>
          <a:xfrm rot="-5697753">
            <a:off x="6167594" y="3109666"/>
            <a:ext cx="1326633" cy="1558462"/>
          </a:xfrm>
          <a:custGeom>
            <a:avLst/>
            <a:gdLst/>
            <a:ahLst/>
            <a:cxnLst/>
            <a:rect l="l" t="t" r="r" b="b"/>
            <a:pathLst>
              <a:path w="580" h="798" extrusionOk="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ED2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 txBox="1"/>
          <p:nvPr/>
        </p:nvSpPr>
        <p:spPr>
          <a:xfrm rot="-297753">
            <a:off x="6051661" y="3225564"/>
            <a:ext cx="1558462" cy="132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8289415" y="3352360"/>
            <a:ext cx="2212440" cy="12694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FBDD7"/>
              </a:gs>
              <a:gs pos="100000">
                <a:srgbClr val="6E88D8"/>
              </a:gs>
            </a:gsLst>
            <a:lin ang="5400000" scaled="0"/>
          </a:gra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Творча співпраця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вчителя та учнів</a:t>
            </a:r>
            <a:r>
              <a:rPr lang="ru-RU" alt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18"/>
          <p:cNvSpPr txBox="1"/>
          <p:nvPr/>
        </p:nvSpPr>
        <p:spPr>
          <a:xfrm>
            <a:off x="8156214" y="3306844"/>
            <a:ext cx="2312199" cy="65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rgbClr val="800000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sz="1800">
              <a:solidFill>
                <a:srgbClr val="8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8514581" y="1781476"/>
            <a:ext cx="1760198" cy="12056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C6AA"/>
              </a:gs>
              <a:gs pos="100000">
                <a:srgbClr val="E1A861"/>
              </a:gs>
            </a:gsLst>
            <a:lin ang="5400000" scaled="0"/>
          </a:gra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18"/>
          <p:cNvSpPr/>
          <p:nvPr/>
        </p:nvSpPr>
        <p:spPr>
          <a:xfrm rot="-5697753">
            <a:off x="6728954" y="2353315"/>
            <a:ext cx="663316" cy="1458703"/>
          </a:xfrm>
          <a:custGeom>
            <a:avLst/>
            <a:gdLst/>
            <a:ahLst/>
            <a:cxnLst/>
            <a:rect l="l" t="t" r="r" b="b"/>
            <a:pathLst>
              <a:path w="580" h="798" extrusionOk="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ED2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 txBox="1"/>
          <p:nvPr/>
        </p:nvSpPr>
        <p:spPr>
          <a:xfrm rot="-297753">
            <a:off x="6331257" y="2750994"/>
            <a:ext cx="1458703" cy="66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8"/>
          <p:cNvSpPr txBox="1"/>
          <p:nvPr/>
        </p:nvSpPr>
        <p:spPr>
          <a:xfrm>
            <a:off x="8422614" y="2370219"/>
            <a:ext cx="2112680" cy="65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0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0" name="Google Shape;270;p18"/>
          <p:cNvSpPr txBox="1"/>
          <p:nvPr/>
        </p:nvSpPr>
        <p:spPr>
          <a:xfrm>
            <a:off x="8508949" y="1794933"/>
            <a:ext cx="171031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Створення комфортного середовища навчання</a:t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2633044" y="3780138"/>
            <a:ext cx="1859957" cy="12056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CC6AA"/>
              </a:gs>
              <a:gs pos="100000">
                <a:srgbClr val="E1A861"/>
              </a:gs>
            </a:gsLst>
            <a:lin ang="5400000" scaled="0"/>
          </a:gra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p18"/>
          <p:cNvSpPr txBox="1"/>
          <p:nvPr/>
        </p:nvSpPr>
        <p:spPr>
          <a:xfrm>
            <a:off x="2635921" y="4025982"/>
            <a:ext cx="1885451" cy="65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Інформаційне  забезпечення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18"/>
          <p:cNvSpPr/>
          <p:nvPr/>
        </p:nvSpPr>
        <p:spPr>
          <a:xfrm rot="-7868286">
            <a:off x="6970100" y="1582091"/>
            <a:ext cx="681929" cy="1558462"/>
          </a:xfrm>
          <a:custGeom>
            <a:avLst/>
            <a:gdLst/>
            <a:ahLst/>
            <a:cxnLst/>
            <a:rect l="l" t="t" r="r" b="b"/>
            <a:pathLst>
              <a:path w="580" h="798" extrusionOk="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ED2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"/>
          <p:cNvSpPr txBox="1"/>
          <p:nvPr/>
        </p:nvSpPr>
        <p:spPr>
          <a:xfrm rot="-2468286">
            <a:off x="6531834" y="2020342"/>
            <a:ext cx="1558462" cy="6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8"/>
          <p:cNvSpPr/>
          <p:nvPr/>
        </p:nvSpPr>
        <p:spPr>
          <a:xfrm rot="-3279913">
            <a:off x="5626341" y="3636980"/>
            <a:ext cx="1000956" cy="1458703"/>
          </a:xfrm>
          <a:custGeom>
            <a:avLst/>
            <a:gdLst/>
            <a:ahLst/>
            <a:cxnLst/>
            <a:rect l="l" t="t" r="r" b="b"/>
            <a:pathLst>
              <a:path w="580" h="798" extrusionOk="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ED2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"/>
          <p:cNvSpPr txBox="1"/>
          <p:nvPr/>
        </p:nvSpPr>
        <p:spPr>
          <a:xfrm rot="2120087">
            <a:off x="5397452" y="3865849"/>
            <a:ext cx="1458703" cy="100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p18" descr="Образовательный центр Лингвист - курсы английского язык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9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283" name="Google Shape;283;p19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19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5" name="Google Shape;285;p19"/>
          <p:cNvSpPr/>
          <p:nvPr/>
        </p:nvSpPr>
        <p:spPr>
          <a:xfrm>
            <a:off x="1422401" y="304800"/>
            <a:ext cx="9711266" cy="6158144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236" y="343168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87" name="Google Shape;287;p19"/>
          <p:cNvSpPr txBox="1"/>
          <p:nvPr/>
        </p:nvSpPr>
        <p:spPr>
          <a:xfrm>
            <a:off x="2265020" y="26417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88" name="Google Shape;288;p19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289" name="Google Shape;289;p19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290" name="Google Shape;290;p19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92" name="Google Shape;292;p19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293" name="Google Shape;293;p19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2099733" y="942948"/>
            <a:ext cx="8771467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 b="1">
                <a:solidFill>
                  <a:srgbClr val="4134F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Мотивація…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Яким чином позитивно змотивувати дитину?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Мотивація</a:t>
            </a: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спонука учнів до активної учбової діяльності, продуктивного пізнання змісту навчання.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Як і для будь-якої іншої справи, для вивчення англійської мови дитині потрібна позитивна </a:t>
            </a:r>
            <a:r>
              <a:rPr lang="ru-RU" altLang="ru-RU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мотивація</a:t>
            </a: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— тобто бажання займатися, інтерес. Без неї усі зусилля батьків чи вчителів будуть приречені на невдачу: дитина або не вчитиметься, або вчитиметься лише для того, щоб її не карали, і в останньому випадку знання будуть поверхневі й швидко забуватимуться. Володіння  мовою, великою мірою, залежить від бажання вивчати її, а для того, щоб це бажання виникало, необхідна суттєва та постійна мотивація. 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Найбільш сильна і позитивна мотивація виникає у дитини в тому випадку, якщо діяльність володіє новизною. Тому варто використовувати нові навчально-методичні комплекси, з новими типами завдань, з якими учні не стикалися раніше. 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Пропоную застосовувати у навчальній діяльності сучасні методи та прийоми навчання, використовувати інтерактивні вправи, мобільні додатки, ІКТ.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5" name="Google Shape;295;p19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19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7" name="Google Shape;297;p19" descr="Образовательный центр Лингвист - курсы английского язык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0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303" name="Google Shape;303;p20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20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5" name="Google Shape;305;p20"/>
          <p:cNvSpPr/>
          <p:nvPr/>
        </p:nvSpPr>
        <p:spPr>
          <a:xfrm>
            <a:off x="1422401" y="304800"/>
            <a:ext cx="9711266" cy="6158144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6" name="Google Shape;306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236" y="343168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07" name="Google Shape;307;p20"/>
          <p:cNvSpPr txBox="1"/>
          <p:nvPr/>
        </p:nvSpPr>
        <p:spPr>
          <a:xfrm>
            <a:off x="2265020" y="26417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08" name="Google Shape;308;p20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309" name="Google Shape;309;p20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310" name="Google Shape;310;p20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2" name="Google Shape;312;p20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313" name="Google Shape;313;p20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20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20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6" name="Google Shape;316;p20" descr="Образовательный центр Лингвист - курсы английского язык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0"/>
          <p:cNvSpPr/>
          <p:nvPr/>
        </p:nvSpPr>
        <p:spPr>
          <a:xfrm>
            <a:off x="1867959" y="2479146"/>
            <a:ext cx="3097213" cy="2160587"/>
          </a:xfrm>
          <a:prstGeom prst="cloud">
            <a:avLst/>
          </a:prstGeom>
          <a:solidFill>
            <a:schemeClr val="accent2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МОТИВАЦІЯ</a:t>
            </a:r>
            <a:endParaRPr sz="160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20"/>
          <p:cNvSpPr/>
          <p:nvPr/>
        </p:nvSpPr>
        <p:spPr>
          <a:xfrm>
            <a:off x="3862917" y="786872"/>
            <a:ext cx="3598863" cy="1798637"/>
          </a:xfrm>
          <a:prstGeom prst="cloudCallout">
            <a:avLst>
              <a:gd name="adj1" fmla="val -43971"/>
              <a:gd name="adj2" fmla="val 62748"/>
            </a:avLst>
          </a:prstGeom>
          <a:solidFill>
            <a:srgbClr val="C9BEB7"/>
          </a:solidFill>
          <a:ln w="222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Мотивація навчальної діяльності шляхом створення  проблемної ситуації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Google Shape;319;p20"/>
          <p:cNvSpPr/>
          <p:nvPr/>
        </p:nvSpPr>
        <p:spPr>
          <a:xfrm>
            <a:off x="7323668" y="1092730"/>
            <a:ext cx="3884613" cy="1795462"/>
          </a:xfrm>
          <a:prstGeom prst="cloudCallout">
            <a:avLst>
              <a:gd name="adj1" fmla="val -72591"/>
              <a:gd name="adj2" fmla="val 56228"/>
            </a:avLst>
          </a:prstGeom>
          <a:solidFill>
            <a:srgbClr val="C9BEB7"/>
          </a:solidFill>
          <a:ln w="222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Мотивація навчальної діяльності шляхом використання технології «Мозковий штурм» 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0" name="Google Shape;320;p20"/>
          <p:cNvSpPr/>
          <p:nvPr/>
        </p:nvSpPr>
        <p:spPr>
          <a:xfrm>
            <a:off x="7660747" y="2938463"/>
            <a:ext cx="3906837" cy="1585912"/>
          </a:xfrm>
          <a:prstGeom prst="cloudCallout">
            <a:avLst>
              <a:gd name="adj1" fmla="val -66561"/>
              <a:gd name="adj2" fmla="val 5300"/>
            </a:avLst>
          </a:prstGeom>
          <a:solidFill>
            <a:srgbClr val="C9BEB7"/>
          </a:solidFill>
          <a:ln w="222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Мотивація навчальної діяльності шляхом бесіди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1" name="Google Shape;321;p20"/>
          <p:cNvSpPr/>
          <p:nvPr/>
        </p:nvSpPr>
        <p:spPr>
          <a:xfrm>
            <a:off x="6999289" y="4733397"/>
            <a:ext cx="3884612" cy="1795462"/>
          </a:xfrm>
          <a:prstGeom prst="cloudCallout">
            <a:avLst>
              <a:gd name="adj1" fmla="val -73166"/>
              <a:gd name="adj2" fmla="val -51217"/>
            </a:avLst>
          </a:prstGeom>
          <a:solidFill>
            <a:srgbClr val="C9BEB7"/>
          </a:solidFill>
          <a:ln w="222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Мотивація навчальної діяльності в процесі гри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2" name="Google Shape;322;p20"/>
          <p:cNvSpPr/>
          <p:nvPr/>
        </p:nvSpPr>
        <p:spPr>
          <a:xfrm>
            <a:off x="2444222" y="4884738"/>
            <a:ext cx="4176712" cy="1795462"/>
          </a:xfrm>
          <a:prstGeom prst="cloudCallout">
            <a:avLst>
              <a:gd name="adj1" fmla="val -16030"/>
              <a:gd name="adj2" fmla="val -76060"/>
            </a:avLst>
          </a:prstGeom>
          <a:solidFill>
            <a:srgbClr val="C9BEB7"/>
          </a:solidFill>
          <a:ln w="222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Мотивація навчальної діяльності за технологією «Незакінчене речення»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1"/>
          <p:cNvGrpSpPr/>
          <p:nvPr/>
        </p:nvGrpSpPr>
        <p:grpSpPr>
          <a:xfrm>
            <a:off x="-1" y="0"/>
            <a:ext cx="12192001" cy="6858000"/>
            <a:chOff x="-1" y="0"/>
            <a:chExt cx="9181741" cy="6858000"/>
          </a:xfrm>
        </p:grpSpPr>
        <p:pic>
          <p:nvPicPr>
            <p:cNvPr id="328" name="Google Shape;328;p21" descr="119,881 Flag Design Photos - Free &amp;amp; Royalty-Free Stock Photos from  Dreamstim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0"/>
              <a:ext cx="918174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21"/>
            <p:cNvSpPr/>
            <p:nvPr/>
          </p:nvSpPr>
          <p:spPr>
            <a:xfrm>
              <a:off x="215153" y="197224"/>
              <a:ext cx="8704729" cy="64008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0" name="Google Shape;330;p21"/>
          <p:cNvSpPr/>
          <p:nvPr/>
        </p:nvSpPr>
        <p:spPr>
          <a:xfrm>
            <a:off x="1439333" y="330200"/>
            <a:ext cx="9360829" cy="6132744"/>
          </a:xfrm>
          <a:custGeom>
            <a:avLst/>
            <a:gdLst/>
            <a:ahLst/>
            <a:cxnLst/>
            <a:rect l="l" t="t" r="r" b="b"/>
            <a:pathLst>
              <a:path w="9173600" h="5830785" extrusionOk="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dist="508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0769" y="377034"/>
            <a:ext cx="823597" cy="46327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32" name="Google Shape;332;p21"/>
          <p:cNvSpPr txBox="1"/>
          <p:nvPr/>
        </p:nvSpPr>
        <p:spPr>
          <a:xfrm>
            <a:off x="2256553" y="365774"/>
            <a:ext cx="58708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Методична робота</a:t>
            </a:r>
            <a:endParaRPr sz="2800">
              <a:solidFill>
                <a:srgbClr val="00B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33" name="Google Shape;333;p21"/>
          <p:cNvGrpSpPr/>
          <p:nvPr/>
        </p:nvGrpSpPr>
        <p:grpSpPr>
          <a:xfrm>
            <a:off x="904014" y="1859361"/>
            <a:ext cx="1153941" cy="992639"/>
            <a:chOff x="904014" y="1859361"/>
            <a:chExt cx="1153941" cy="992639"/>
          </a:xfrm>
        </p:grpSpPr>
        <p:grpSp>
          <p:nvGrpSpPr>
            <p:cNvPr id="334" name="Google Shape;334;p21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335" name="Google Shape;335;p21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name="adj" fmla="val 50000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37" name="Google Shape;337;p21"/>
            <p:cNvSpPr txBox="1"/>
            <p:nvPr/>
          </p:nvSpPr>
          <p:spPr>
            <a:xfrm>
              <a:off x="904014" y="2053682"/>
              <a:ext cx="9756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ru-RU" sz="1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sp>
        <p:nvSpPr>
          <p:cNvPr id="338" name="Google Shape;338;p21"/>
          <p:cNvSpPr/>
          <p:nvPr/>
        </p:nvSpPr>
        <p:spPr>
          <a:xfrm>
            <a:off x="11106695" y="1819324"/>
            <a:ext cx="651829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21">
            <a:hlinkClick r:id="" action="ppaction://hlinkshowjump?jump=nextslide"/>
          </p:cNvPr>
          <p:cNvSpPr/>
          <p:nvPr/>
        </p:nvSpPr>
        <p:spPr>
          <a:xfrm rot="5400000">
            <a:off x="11430639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21">
            <a:hlinkClick r:id="" action="ppaction://noaction"/>
          </p:cNvPr>
          <p:cNvSpPr/>
          <p:nvPr/>
        </p:nvSpPr>
        <p:spPr>
          <a:xfrm rot="-5400000">
            <a:off x="10741647" y="6262939"/>
            <a:ext cx="497679" cy="5442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1" name="Google Shape;341;p21" descr="Образовательный центр Лингвист - курсы английского язык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43331"/>
            <a:ext cx="2235200" cy="321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1" descr="Презентація &quot;Підвищення навчальної мотивації молодших школярів шляхом  застосування інформаційно-комунікаційних технологій”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307" y="1082940"/>
            <a:ext cx="7523692" cy="5385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3013</Words>
  <Application>Microsoft Office PowerPoint</Application>
  <PresentationFormat>Широкий екран</PresentationFormat>
  <Paragraphs>321</Paragraphs>
  <Slides>46</Slides>
  <Notes>46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46</vt:i4>
      </vt:variant>
    </vt:vector>
  </HeadingPairs>
  <TitlesOfParts>
    <vt:vector size="56" baseType="lpstr">
      <vt:lpstr>Calibri</vt:lpstr>
      <vt:lpstr>Verdana</vt:lpstr>
      <vt:lpstr>Comic Sans MS</vt:lpstr>
      <vt:lpstr>Impact</vt:lpstr>
      <vt:lpstr>Noto Sans Symbols</vt:lpstr>
      <vt:lpstr>Oswald</vt:lpstr>
      <vt:lpstr>Arial</vt:lpstr>
      <vt:lpstr>Times New Roman</vt:lpstr>
      <vt:lpstr>Book Antiqua</vt:lpstr>
      <vt:lpstr>NewsPrint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Плани на майбутнє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1</cp:revision>
  <dcterms:modified xsi:type="dcterms:W3CDTF">2026-03-20T09:49:56Z</dcterms:modified>
</cp:coreProperties>
</file>