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93" r:id="rId4"/>
    <p:sldId id="298" r:id="rId5"/>
    <p:sldId id="304" r:id="rId6"/>
    <p:sldId id="271" r:id="rId7"/>
    <p:sldId id="27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07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02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6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699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35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8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8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40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226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0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FFA3-B017-48F4-A0DD-21538E6136C7}" type="datetimeFigureOut">
              <a:rPr lang="ru-RU" smtClean="0"/>
              <a:t>05.09.2023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0408-1908-40EE-B76F-667BAFFD10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2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z1649-22#Text" TargetMode="External"/><Relationship Id="rId3" Type="http://schemas.openxmlformats.org/officeDocument/2006/relationships/hyperlink" Target="https://zakon.rada.gov.ua/laws/show/463-20#Text" TargetMode="External"/><Relationship Id="rId7" Type="http://schemas.openxmlformats.org/officeDocument/2006/relationships/hyperlink" Target="https://zakon.rada.gov.ua/laws/show/1190-2018-%D0%BF#Text" TargetMode="External"/><Relationship Id="rId2" Type="http://schemas.openxmlformats.org/officeDocument/2006/relationships/hyperlink" Target="https://zakon.rada.gov.ua/laws/show/2145-19#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800-2019-%D0%BF#Text" TargetMode="External"/><Relationship Id="rId5" Type="http://schemas.openxmlformats.org/officeDocument/2006/relationships/hyperlink" Target="https://zakon.rada.gov.ua/laws/show/963-2000-%D0%BF#Text" TargetMode="External"/><Relationship Id="rId10" Type="http://schemas.openxmlformats.org/officeDocument/2006/relationships/hyperlink" Target="https://ru.osvita.ua/legislation/Vishya_osvita/77702/" TargetMode="External"/><Relationship Id="rId4" Type="http://schemas.openxmlformats.org/officeDocument/2006/relationships/hyperlink" Target="https://zakon.rada.gov.ua/laws/show/1109-2015-%D0%BF#n11" TargetMode="External"/><Relationship Id="rId9" Type="http://schemas.openxmlformats.org/officeDocument/2006/relationships/hyperlink" Target="https://zakon.rada.gov.ua/rada/show/v2736915-20#Tex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4312-1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0" y="594677"/>
            <a:ext cx="8686800" cy="4678363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uk-UA" sz="7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Атестація </a:t>
            </a:r>
            <a:br>
              <a:rPr lang="uk-UA" sz="7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</a:br>
            <a:r>
              <a:rPr lang="uk-UA" sz="7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  <a:t>керівних та педагогічних працівників за оновленим змістом освіти</a:t>
            </a:r>
            <a:br>
              <a:rPr lang="uk-UA" sz="7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notype Corsiva" panose="03010101010201010101" pitchFamily="66" charset="0"/>
              </a:rPr>
            </a:br>
            <a:endParaRPr lang="ru-RU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Monotype Corsiva" panose="03010101010201010101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2853848"/>
            <a:ext cx="2737485" cy="3516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2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457" y="0"/>
            <a:ext cx="10515600" cy="57677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b="1" dirty="0">
                <a:ln/>
                <a:solidFill>
                  <a:schemeClr val="accent4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Нормативно-правове забезпечення</a:t>
            </a:r>
            <a:endParaRPr lang="ru-RU" b="1" dirty="0">
              <a:ln/>
              <a:solidFill>
                <a:schemeClr val="accent4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914" y="576775"/>
            <a:ext cx="11364686" cy="606317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Закон України «Про освіту» 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Закон України «Про повну загальну середню освіту» 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Постанова КМУ від 23.12.2015 №1109 «Про затвердження переліку кваліфікаційних категорій і педагогічних звань педагогічних працівників»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Постанова КМУ від 14.06.2000 №963 «</a:t>
            </a:r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Про </a:t>
            </a: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затвердження переліку посад педагогічних та науково-педагогічних працівників» 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Постанова КМУ від 21.08.2019 №800 «Деякі питання підвищення кваліфікації педагогічних і науково-педагогічних працівників» 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Постанова КМУ від 27.12.2018 №1190 «Про затвердження Положення про сертифікацію педагогічних працівників»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Наказ МОН України від 09.09.2022 №805 «Про затвердження Положення про атестацію педагогічних працівників» </a:t>
            </a:r>
            <a:endParaRPr lang="uk-UA" sz="2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altLang="ru-RU" sz="2000" dirty="0">
                <a:solidFill>
                  <a:srgbClr val="38572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Наказ Мінекономіки України від 23.12.2020 №2736 «Про затвердження професійного стандарту за професіями «Вчитель початкових класів ЗЗСО», «Вчитель ЗЗСО», «Вчитель з початкової освіти (з дипломом молодшого спеціаліста)»»</a:t>
            </a:r>
            <a:endParaRPr lang="uk-UA" altLang="ru-RU" sz="2000" dirty="0">
              <a:solidFill>
                <a:srgbClr val="38572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uk-UA" altLang="ru-RU" sz="2000" dirty="0">
                <a:solidFill>
                  <a:srgbClr val="385723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Наказ Мінекономіки України від 24.11.2020 №2425 «Про затвердження професійного стандарту «Практичний психолог закладу освіти»</a:t>
            </a:r>
            <a:endParaRPr lang="uk-UA" altLang="ru-RU" sz="2000" dirty="0">
              <a:solidFill>
                <a:srgbClr val="38572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defRPr/>
            </a:pPr>
            <a:endParaRPr lang="uk-UA" altLang="ru-RU" sz="2000" dirty="0">
              <a:solidFill>
                <a:srgbClr val="38572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6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61374B-5F9F-B6E6-B218-C00EF8B2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103"/>
          </a:xfrm>
        </p:spPr>
        <p:txBody>
          <a:bodyPr>
            <a:noAutofit/>
          </a:bodyPr>
          <a:lstStyle/>
          <a:p>
            <a:pPr algn="ctr"/>
            <a:r>
              <a:rPr lang="uk-UA" sz="20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b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кваліфікаційних категорій і педагогічних звань педагогічних працівників, </a:t>
            </a:r>
            <a:r>
              <a:rPr lang="uk-UA" sz="2000" b="1" i="0" u="none" strike="noStrike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яких поширюється дія Положення</a:t>
            </a:r>
            <a:endParaRPr lang="uk-UA" sz="2000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1B98B2-F166-BB2E-1F93-ADD30F62C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8972"/>
            <a:ext cx="10697308" cy="530352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uk-UA" sz="29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КВАЛІФІКАЦІЙНІ КАТЕГОРІЇ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 вищої категорії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 першої категорії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 другої категорії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Спеціаліст</a:t>
            </a:r>
          </a:p>
          <a:p>
            <a:pPr marL="0" indent="0" algn="ctr">
              <a:buNone/>
            </a:pPr>
            <a:r>
              <a:rPr lang="uk-UA" sz="29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ПЕДАГОГІЧНІ ЗВАННЯ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Учитель-методист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Вихователь-методист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Педагог-організатор-методист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Практичний психолог - методист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Керівник гуртка - методист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Старший викладач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Старший учитель</a:t>
            </a:r>
          </a:p>
          <a:p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Старший вихователь</a:t>
            </a:r>
          </a:p>
          <a:p>
            <a:pPr marL="0" indent="0">
              <a:buNone/>
            </a:pPr>
            <a:r>
              <a:rPr lang="uk-UA" sz="3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!!! Положення </a:t>
            </a:r>
            <a:r>
              <a:rPr lang="uk-UA" sz="3300" b="1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не поширюється </a:t>
            </a:r>
            <a:r>
              <a:rPr lang="uk-UA" sz="3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на педагогічних працівників закладів освіти, установ, які атестуються відповідно до вимог </a:t>
            </a:r>
            <a:r>
              <a:rPr lang="uk-UA" sz="3300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Закону України</a:t>
            </a:r>
            <a:r>
              <a:rPr lang="uk-UA" sz="3300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 «Про професійний розвиток працівників», а також педагогічних працівників закладів спеціалізованої освіти, які забезпечують здобуття фахових компетентностей спеціалізованої освіти (крім наукових ліцеїв)</a:t>
            </a:r>
            <a:endParaRPr lang="uk-UA" sz="3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319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644CC41-EF92-1D7C-C4FB-0F5D90136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369"/>
            <a:ext cx="10515600" cy="568459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0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</a:rPr>
              <a:t>Стаття 5 ЗУ «Про вищу освіту»</a:t>
            </a:r>
          </a:p>
          <a:p>
            <a:pPr marL="0" indent="0" algn="just">
              <a:buNone/>
            </a:pP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Підготовка фахівців з вищою освітою здійснюється за відповідними освітніми програмами на таких рівнях вищої освіти: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початковий рівень (короткий цикл) вищої освіти </a:t>
            </a:r>
            <a:r>
              <a:rPr lang="uk-UA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(молодший бакалавр);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перший (бакалаврський) рівень </a:t>
            </a:r>
            <a:r>
              <a:rPr lang="uk-UA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(бакалавр);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другий (магістерський) рівень </a:t>
            </a:r>
            <a:r>
              <a:rPr lang="uk-UA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(магістр);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третій (освітньо-науковий/освітньо-творчий) рівень.</a:t>
            </a:r>
          </a:p>
          <a:p>
            <a:pPr marL="0" indent="0" algn="l">
              <a:buNone/>
            </a:pPr>
            <a:endParaRPr lang="ru-RU" i="1" dirty="0">
              <a:solidFill>
                <a:srgbClr val="666666"/>
              </a:solidFill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uk-UA" b="0" i="1" dirty="0">
                <a:solidFill>
                  <a:srgbClr val="666666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Фаховий молодший бакалавр – це освітньо-професійний ступінь, що здобувається на рівні фахової передвищої освіти</a:t>
            </a:r>
          </a:p>
          <a:p>
            <a:pPr algn="just"/>
            <a:endParaRPr lang="uk-UA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47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B5958A-06E7-309B-3484-BE4E09CF0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5 статті 58 ЗУ «Про освіту»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F82DF0-7050-2B19-054A-49E4E3955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7618"/>
            <a:ext cx="10515600" cy="50093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Особи, які здобули вищу, фахову передвищу чи професійну (професійно-технічну) освіту за іншою спеціальністю та яким не було присвоєно професійну кваліфікацію педагогічного працівника, </a:t>
            </a:r>
            <a:r>
              <a:rPr lang="uk-UA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можуть бути призначені на посаду педагогічного працівника строком на один рік.</a:t>
            </a:r>
          </a:p>
          <a:p>
            <a:pPr algn="just"/>
            <a:endParaRPr lang="uk-UA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Особи можуть продовжити працювати на відповідних посадах педагогічних працівників системи </a:t>
            </a:r>
            <a:r>
              <a:rPr lang="uk-UA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дошкільної,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позашкільної, професійної (професійно-технічної), фахової передвищої, вищої та післядипломної освіти </a:t>
            </a:r>
            <a:r>
              <a:rPr lang="uk-UA" b="1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після їх успішної атестації у порядку, визначеному законодавством.</a:t>
            </a:r>
          </a:p>
          <a:p>
            <a:pPr algn="just"/>
            <a:endParaRPr lang="uk-UA" b="0" i="0" dirty="0">
              <a:solidFill>
                <a:srgbClr val="333333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uk-UA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Особам, які забезпечують здобуття </a:t>
            </a:r>
            <a:r>
              <a:rPr lang="uk-UA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</a:rPr>
              <a:t>повної загальної середньої освіти</a:t>
            </a:r>
            <a:r>
              <a:rPr lang="uk-UA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, професійна </a:t>
            </a:r>
            <a:r>
              <a:rPr lang="uk-UA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кваліфікація педагогічного працівника може бути присвоєна закладом вищої чи післядипломної освіти або відповідним кваліфікаційним центром після </a:t>
            </a:r>
            <a:r>
              <a:rPr lang="uk-UA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одного року роботи на посадах педагогічних працівників, що забезпечують здобуття повної загальної середньої освіти, </a:t>
            </a:r>
            <a:r>
              <a:rPr lang="uk-UA" b="1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за умови успішного складення кваліфікаційного іспиту</a:t>
            </a:r>
            <a:r>
              <a:rPr lang="uk-UA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відповідно до кваліфікаційних вимог до педагогічного працівника чи відповідного професійного стандарту (за наявності).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567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74829" cy="737961"/>
          </a:xfrm>
        </p:spPr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і види підвищення кваліфікації</a:t>
            </a:r>
            <a:endParaRPr lang="ru-RU" b="1" dirty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1543" y="1103086"/>
            <a:ext cx="11161485" cy="575491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Формами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 підвищення кваліфікації є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інституційна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 (очна (денна, вечірня), заочна, дистанційна, мережева),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дуальна, на робочому місці, на виробництві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 тощо. Форми підвищення кваліфікації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можуть поєднуватись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Основними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видами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 підвищення кваліфікації є навчання за програмою підвищення кваліфікації, у тому числі участь у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семінарах, практикумах, тренінгах, вебінарах, майстер-класах </a:t>
            </a: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тощо.</a:t>
            </a:r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uk-UA" sz="3000" dirty="0">
                <a:solidFill>
                  <a:srgbClr val="002060"/>
                </a:solidFill>
                <a:latin typeface="Times New Roman" panose="02020603050405020304" pitchFamily="18" charset="0"/>
              </a:rPr>
              <a:t>Педагогічні та науково-педагогічні працівники </a:t>
            </a:r>
            <a:r>
              <a:rPr lang="uk-UA" sz="30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самостійно обирають конкретні форми, види, напрями та суб’єктів надання освітніх послуг з підвищення кваліфікації</a:t>
            </a:r>
            <a:endParaRPr lang="uk-UA" sz="3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1969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4418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uk-UA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підвищення кваліфікації</a:t>
            </a:r>
            <a:endParaRPr lang="ru-RU" b="1" dirty="0">
              <a:ln/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407886"/>
            <a:ext cx="11379200" cy="522514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</a:rPr>
              <a:t>Програма підвищення кваліфікації затверджується суб’єктом підвищення кваліфікації та повинна містити інформацію про її: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розробника (розробників)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найменування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мету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напрям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зміст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обсяг (тривалість), що встановлюється в годинах та/або в кредитах ЄКТС 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форму (форми) підвищення кваліфікації</a:t>
            </a:r>
          </a:p>
          <a:p>
            <a:pPr algn="just"/>
            <a:r>
              <a:rPr lang="uk-UA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перелік компетентностей, що вдосконалюватимуться/набуватимуться (загальні, фахові тощо)</a:t>
            </a:r>
            <a:endParaRPr lang="uk-UA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9496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1282</TotalTime>
  <Words>619</Words>
  <Application>Microsoft Office PowerPoint</Application>
  <PresentationFormat>Широкоэкранный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Monotype Corsiva</vt:lpstr>
      <vt:lpstr>Times New Roman</vt:lpstr>
      <vt:lpstr>Тема Office</vt:lpstr>
      <vt:lpstr>Атестація  керівних та педагогічних працівників за оновленим змістом освіти </vt:lpstr>
      <vt:lpstr>Нормативно-правове забезпечення</vt:lpstr>
      <vt:lpstr>ПЕРЕЛІК кваліфікаційних категорій і педагогічних звань педагогічних працівників, на яких поширюється дія Положення</vt:lpstr>
      <vt:lpstr>Презентация PowerPoint</vt:lpstr>
      <vt:lpstr>Пункт 5 статті 58 ЗУ «Про освіту»</vt:lpstr>
      <vt:lpstr>Форми і види підвищення кваліфікації</vt:lpstr>
      <vt:lpstr>Програми підвищення кваліфікації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 у сфері  позашкільної освіти</dc:title>
  <dc:creator>Пользователь</dc:creator>
  <cp:lastModifiedBy>Пользователь</cp:lastModifiedBy>
  <cp:revision>138</cp:revision>
  <dcterms:created xsi:type="dcterms:W3CDTF">2020-12-10T06:02:23Z</dcterms:created>
  <dcterms:modified xsi:type="dcterms:W3CDTF">2023-09-05T13:05:00Z</dcterms:modified>
</cp:coreProperties>
</file>